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70" r:id="rId3"/>
    <p:sldId id="269" r:id="rId4"/>
    <p:sldId id="271" r:id="rId5"/>
    <p:sldId id="272" r:id="rId6"/>
    <p:sldId id="258" r:id="rId7"/>
    <p:sldId id="259" r:id="rId8"/>
    <p:sldId id="273" r:id="rId9"/>
    <p:sldId id="257" r:id="rId10"/>
    <p:sldId id="274" r:id="rId11"/>
    <p:sldId id="278"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1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101"/>
    <a:srgbClr val="12162C"/>
    <a:srgbClr val="66C0C7"/>
    <a:srgbClr val="2330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10" autoAdjust="0"/>
    <p:restoredTop sz="94660"/>
  </p:normalViewPr>
  <p:slideViewPr>
    <p:cSldViewPr snapToGrid="0">
      <p:cViewPr varScale="1">
        <p:scale>
          <a:sx n="124" d="100"/>
          <a:sy n="124" d="100"/>
        </p:scale>
        <p:origin x="440" y="152"/>
      </p:cViewPr>
      <p:guideLst>
        <p:guide orient="horz" pos="2160"/>
        <p:guide pos="415"/>
      </p:guideLst>
    </p:cSldViewPr>
  </p:slideViewPr>
  <p:notesTextViewPr>
    <p:cViewPr>
      <p:scale>
        <a:sx n="1" d="1"/>
        <a:sy n="1" d="1"/>
      </p:scale>
      <p:origin x="0" y="0"/>
    </p:cViewPr>
  </p:notesTextViewPr>
  <p:notesViewPr>
    <p:cSldViewPr snapToGrid="0" showGuides="1">
      <p:cViewPr varScale="1">
        <p:scale>
          <a:sx n="158" d="100"/>
          <a:sy n="158" d="100"/>
        </p:scale>
        <p:origin x="494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C21CDC-8E9D-DE48-AD1F-4D0FD90CC8AB}" type="datetimeFigureOut">
              <a:rPr lang="en-US" smtClean="0"/>
              <a:t>10/5/21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5E26A8-FD78-D54B-B5C2-B8EB1E267ED4}" type="slidenum">
              <a:rPr lang="en-US" smtClean="0"/>
              <a:t>‹#›</a:t>
            </a:fld>
            <a:endParaRPr lang="en-US"/>
          </a:p>
        </p:txBody>
      </p:sp>
    </p:spTree>
    <p:extLst>
      <p:ext uri="{BB962C8B-B14F-4D97-AF65-F5344CB8AC3E}">
        <p14:creationId xmlns:p14="http://schemas.microsoft.com/office/powerpoint/2010/main" val="1147973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58E2E-DE0C-034E-B89A-09C84BE4656A}" type="datetimeFigureOut">
              <a:rPr lang="en-US" smtClean="0"/>
              <a:t>10/5/21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C9D0B-4F17-374B-A326-5E4A5FD1BCB9}" type="slidenum">
              <a:rPr lang="en-US" smtClean="0"/>
              <a:t>‹#›</a:t>
            </a:fld>
            <a:endParaRPr lang="en-US"/>
          </a:p>
        </p:txBody>
      </p:sp>
    </p:spTree>
    <p:extLst>
      <p:ext uri="{BB962C8B-B14F-4D97-AF65-F5344CB8AC3E}">
        <p14:creationId xmlns:p14="http://schemas.microsoft.com/office/powerpoint/2010/main" val="1170525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2C3B-2ADE-4E10-AAE8-821E3F86BA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611078-5DCC-4F5A-AC96-7D33A0141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BC2B46-DB35-410C-8C0B-D63A42213447}"/>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5" name="Footer Placeholder 4">
            <a:extLst>
              <a:ext uri="{FF2B5EF4-FFF2-40B4-BE49-F238E27FC236}">
                <a16:creationId xmlns:a16="http://schemas.microsoft.com/office/drawing/2014/main" id="{95168E7D-3969-4DDC-AA74-80BFAC8AA0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F5F28C-C16E-475C-8A05-DF3947B5D39A}"/>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3710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BBEC-8379-4693-96F5-39A37E3C7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51BFBA-D9E8-4F2C-8462-2EF9A6D279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E52FF5-A95D-4CEA-A84C-4CE8AABEA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0B4A9-181D-44FC-85C2-8877468E21D4}"/>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6" name="Footer Placeholder 5">
            <a:extLst>
              <a:ext uri="{FF2B5EF4-FFF2-40B4-BE49-F238E27FC236}">
                <a16:creationId xmlns:a16="http://schemas.microsoft.com/office/drawing/2014/main" id="{30725609-9281-4E96-AE1B-47F02AE318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9AB78E-AA93-44CA-96F8-DDFD76B73D7A}"/>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442478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BD29-C6EA-47B5-8CEB-7C20B9DF770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89707F-4BC0-4319-B67D-3CD61C367B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4BAE6A-8772-48EA-85FE-4CA1C29EFD0D}"/>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5" name="Footer Placeholder 4">
            <a:extLst>
              <a:ext uri="{FF2B5EF4-FFF2-40B4-BE49-F238E27FC236}">
                <a16:creationId xmlns:a16="http://schemas.microsoft.com/office/drawing/2014/main" id="{D69D72D6-D3A3-494E-8942-AC92003175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3B36B1-AD63-45E5-A219-7996C151802C}"/>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188582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112461-EFBC-4B76-9064-F0FC5D95C9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EFF868-E5C5-4878-B90D-89BC7605FF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B415C5-38E4-44EE-86C3-0C9C4C058E5E}"/>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5" name="Footer Placeholder 4">
            <a:extLst>
              <a:ext uri="{FF2B5EF4-FFF2-40B4-BE49-F238E27FC236}">
                <a16:creationId xmlns:a16="http://schemas.microsoft.com/office/drawing/2014/main" id="{F1FFC392-4EAA-4CD4-A1BC-08356F738D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C7078-CAF4-4A5A-B13B-1E266CD5614D}"/>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108869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802A-13D1-43A0-9B5B-A2C48FB4AD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073517-2042-4F4C-A77B-C1E6A21AB4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513FC5-3EDC-48B1-A499-54BA4154CE3A}"/>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5" name="Footer Placeholder 4">
            <a:extLst>
              <a:ext uri="{FF2B5EF4-FFF2-40B4-BE49-F238E27FC236}">
                <a16:creationId xmlns:a16="http://schemas.microsoft.com/office/drawing/2014/main" id="{32D60661-922C-4A5B-B979-C1750043DF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445DE-B205-4594-B636-FC8DF143C073}"/>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411297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C7D6EE-D383-4CC3-8BCD-A0EBE9861A24}" type="datetimeFigureOut">
              <a:rPr lang="en-GB" smtClean="0"/>
              <a:t>05/10/2021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99668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66CF6-B761-424C-BB1F-6F5EED3F2F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85EF72-34CA-4107-90DA-6B77406CD3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4DBC8C-4D19-409D-B705-F37EF267B619}"/>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5" name="Footer Placeholder 4">
            <a:extLst>
              <a:ext uri="{FF2B5EF4-FFF2-40B4-BE49-F238E27FC236}">
                <a16:creationId xmlns:a16="http://schemas.microsoft.com/office/drawing/2014/main" id="{A9F26F63-44A0-4B7A-B7C7-06BFD57EFE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C7BD3A-4EE1-4A46-988E-661340977189}"/>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331602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BC87-F6F7-4CD4-90E4-8A6D6B28F3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EF9B27-F943-4E3A-A230-DA7C77684B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1F3709-09AF-46F6-87C2-D2B6E359FF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E3C148-D75D-4C71-BA1A-8349538D2C26}"/>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6" name="Footer Placeholder 5">
            <a:extLst>
              <a:ext uri="{FF2B5EF4-FFF2-40B4-BE49-F238E27FC236}">
                <a16:creationId xmlns:a16="http://schemas.microsoft.com/office/drawing/2014/main" id="{E70F97C5-9D61-44A5-8F89-CFDA6FA867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7B1415-0061-4641-8471-9780DD53A95B}"/>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205022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1CAAB-9836-4CF6-9C4A-51D03A3FF0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14D72B-0C97-40F4-BE4F-16E06BD0A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30892C-CCA8-49A5-A858-54CE9DCEDF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6C7A96-1FDA-4D45-B0C0-16498157E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3A7CF7-4AFB-40D3-92DF-C96C20777B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30E1958-C9A7-4583-A274-CA57C32F3711}"/>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8" name="Footer Placeholder 7">
            <a:extLst>
              <a:ext uri="{FF2B5EF4-FFF2-40B4-BE49-F238E27FC236}">
                <a16:creationId xmlns:a16="http://schemas.microsoft.com/office/drawing/2014/main" id="{6CD1D33B-68D8-45A5-8632-54B576C0D4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8760A8-8248-4E5A-9A63-7C1C80694170}"/>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41891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C4E0E-1826-4387-A2E9-E4E739D13E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A6FA6E-6F66-473F-9B3A-DF0822F1C6B3}"/>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4" name="Footer Placeholder 3">
            <a:extLst>
              <a:ext uri="{FF2B5EF4-FFF2-40B4-BE49-F238E27FC236}">
                <a16:creationId xmlns:a16="http://schemas.microsoft.com/office/drawing/2014/main" id="{62926EE6-38D1-44BD-9E1A-BF860CE1B0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518E21-B290-4F2D-AD11-B214DC105959}"/>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417848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0AB07-4707-48E6-B4CC-736B206A57FE}"/>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3" name="Footer Placeholder 2">
            <a:extLst>
              <a:ext uri="{FF2B5EF4-FFF2-40B4-BE49-F238E27FC236}">
                <a16:creationId xmlns:a16="http://schemas.microsoft.com/office/drawing/2014/main" id="{FA8B97F1-7875-4367-851A-6EA8B9B6A0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8A757E-32BD-4BBC-8F48-062AA1BFBAC7}"/>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9908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BCED3-F7FC-4106-BF83-55026A6303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146B1D-58CB-48BB-93F8-C2218B090C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2AD0E3-E942-42C3-828D-D01BC6DC8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82EF5-972E-487C-A003-6F1390665342}"/>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6" name="Footer Placeholder 5">
            <a:extLst>
              <a:ext uri="{FF2B5EF4-FFF2-40B4-BE49-F238E27FC236}">
                <a16:creationId xmlns:a16="http://schemas.microsoft.com/office/drawing/2014/main" id="{BA7870D6-DCEA-413C-8AFC-A13501AC66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E63E31-B30C-4A72-9D6A-AE18FC004C4D}"/>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246610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BC46A-F016-4D8E-9E10-3FF6939B02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475103-ABE7-4418-AE6B-3F5F039A9C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599BD-0FCD-4780-82CF-74694F943B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7D6EE-D383-4CC3-8BCD-A0EBE9861A24}" type="datetimeFigureOut">
              <a:rPr lang="en-GB" smtClean="0"/>
              <a:t>05/10/2021</a:t>
            </a:fld>
            <a:endParaRPr lang="en-GB"/>
          </a:p>
        </p:txBody>
      </p:sp>
      <p:sp>
        <p:nvSpPr>
          <p:cNvPr id="5" name="Footer Placeholder 4">
            <a:extLst>
              <a:ext uri="{FF2B5EF4-FFF2-40B4-BE49-F238E27FC236}">
                <a16:creationId xmlns:a16="http://schemas.microsoft.com/office/drawing/2014/main" id="{17D35652-2988-4333-A052-DD3FD853B9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3EF26-9497-40D6-835A-5E695E4C42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EED12-BB50-4551-A944-78E9625FF773}" type="slidenum">
              <a:rPr lang="en-GB" smtClean="0"/>
              <a:t>‹#›</a:t>
            </a:fld>
            <a:endParaRPr lang="en-GB"/>
          </a:p>
        </p:txBody>
      </p:sp>
    </p:spTree>
    <p:extLst>
      <p:ext uri="{BB962C8B-B14F-4D97-AF65-F5344CB8AC3E}">
        <p14:creationId xmlns:p14="http://schemas.microsoft.com/office/powerpoint/2010/main" val="429290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3" hidden="1">
            <a:extLst>
              <a:ext uri="{FF2B5EF4-FFF2-40B4-BE49-F238E27FC236}">
                <a16:creationId xmlns:a16="http://schemas.microsoft.com/office/drawing/2014/main" id="{8358AEE7-96E5-490E-93E2-263A0D51B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hidden="1">
            <a:extLst>
              <a:ext uri="{FF2B5EF4-FFF2-40B4-BE49-F238E27FC236}">
                <a16:creationId xmlns:a16="http://schemas.microsoft.com/office/drawing/2014/main" id="{84DADC87-B0A0-441E-B45C-53D726221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815" y="4235601"/>
            <a:ext cx="4000156" cy="1079407"/>
          </a:xfrm>
          <a:prstGeom prst="rect">
            <a:avLst/>
          </a:prstGeom>
          <a:effectLst>
            <a:outerShdw blurRad="406400" dist="317500" dir="5400000" sx="89000" sy="89000" rotWithShape="0">
              <a:prstClr val="black">
                <a:alpha val="15000"/>
              </a:prstClr>
            </a:outerShdw>
          </a:effectLst>
        </p:spPr>
      </p:pic>
      <p:pic>
        <p:nvPicPr>
          <p:cNvPr id="22" name="Graphic 21" descr="Power" hidden="1">
            <a:extLst>
              <a:ext uri="{FF2B5EF4-FFF2-40B4-BE49-F238E27FC236}">
                <a16:creationId xmlns:a16="http://schemas.microsoft.com/office/drawing/2014/main" id="{4779012F-4FFD-42C9-B1FF-15AF39BE19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6977" y="-73539"/>
            <a:ext cx="4316100" cy="4316104"/>
          </a:xfrm>
          <a:prstGeom prst="rect">
            <a:avLst/>
          </a:prstGeom>
          <a:effectLst>
            <a:outerShdw blurRad="406400" dist="317500" dir="5400000" sx="89000" sy="89000" rotWithShape="0">
              <a:prstClr val="black">
                <a:alpha val="15000"/>
              </a:prstClr>
            </a:outerShdw>
          </a:effectLst>
        </p:spPr>
      </p:pic>
      <p:sp>
        <p:nvSpPr>
          <p:cNvPr id="6" name="Title 5">
            <a:extLst>
              <a:ext uri="{FF2B5EF4-FFF2-40B4-BE49-F238E27FC236}">
                <a16:creationId xmlns:a16="http://schemas.microsoft.com/office/drawing/2014/main" id="{606E2AB3-17B2-6A4F-9623-5717A3E2AE1D}"/>
              </a:ext>
            </a:extLst>
          </p:cNvPr>
          <p:cNvSpPr>
            <a:spLocks noGrp="1"/>
          </p:cNvSpPr>
          <p:nvPr>
            <p:ph type="ctrTitle"/>
          </p:nvPr>
        </p:nvSpPr>
        <p:spPr/>
        <p:txBody>
          <a:bodyPr/>
          <a:lstStyle/>
          <a:p>
            <a:endParaRPr lang="en-US"/>
          </a:p>
        </p:txBody>
      </p:sp>
      <p:sp>
        <p:nvSpPr>
          <p:cNvPr id="9" name="Subtitle 8">
            <a:extLst>
              <a:ext uri="{FF2B5EF4-FFF2-40B4-BE49-F238E27FC236}">
                <a16:creationId xmlns:a16="http://schemas.microsoft.com/office/drawing/2014/main" id="{ED4F8355-A267-8F4E-BF51-D0F57B0D6716}"/>
              </a:ext>
            </a:extLst>
          </p:cNvPr>
          <p:cNvSpPr>
            <a:spLocks noGrp="1"/>
          </p:cNvSpPr>
          <p:nvPr>
            <p:ph type="subTitle" idx="1"/>
          </p:nvPr>
        </p:nvSpPr>
        <p:spPr/>
        <p:txBody>
          <a:bodyPr/>
          <a:lstStyle/>
          <a:p>
            <a:endParaRPr lang="en-US"/>
          </a:p>
        </p:txBody>
      </p:sp>
      <p:pic>
        <p:nvPicPr>
          <p:cNvPr id="11" name="Picture 10" descr="A screenshot of a computer&#10;&#10;Description automatically generated with medium confidence">
            <a:extLst>
              <a:ext uri="{FF2B5EF4-FFF2-40B4-BE49-F238E27FC236}">
                <a16:creationId xmlns:a16="http://schemas.microsoft.com/office/drawing/2014/main" id="{4FA9CE12-9E57-8B40-90C0-597FC6D44B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2667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A31D4AD2-42B7-BE43-8A02-0AA0CAF66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3CDB67-B1B0-1649-8201-F4790799476E}"/>
              </a:ext>
            </a:extLst>
          </p:cNvPr>
          <p:cNvSpPr>
            <a:spLocks noGrp="1"/>
          </p:cNvSpPr>
          <p:nvPr>
            <p:ph type="title"/>
          </p:nvPr>
        </p:nvSpPr>
        <p:spPr>
          <a:xfrm>
            <a:off x="838200" y="1396396"/>
            <a:ext cx="4175589" cy="4065207"/>
          </a:xfrm>
        </p:spPr>
        <p:txBody>
          <a:bodyPr>
            <a:noAutofit/>
          </a:bodyPr>
          <a:lstStyle/>
          <a:p>
            <a:r>
              <a:rPr lang="en-US" sz="5400" dirty="0">
                <a:solidFill>
                  <a:srgbClr val="12162C"/>
                </a:solidFill>
                <a:latin typeface="+mn-lt"/>
              </a:rPr>
              <a:t>How does silica dust affect you?</a:t>
            </a:r>
          </a:p>
        </p:txBody>
      </p:sp>
    </p:spTree>
    <p:extLst>
      <p:ext uri="{BB962C8B-B14F-4D97-AF65-F5344CB8AC3E}">
        <p14:creationId xmlns:p14="http://schemas.microsoft.com/office/powerpoint/2010/main" val="1176715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hidden="1">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hidden="1">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4" name="Graphic 13" descr="Construction Worker" hidden="1">
            <a:extLst>
              <a:ext uri="{FF2B5EF4-FFF2-40B4-BE49-F238E27FC236}">
                <a16:creationId xmlns:a16="http://schemas.microsoft.com/office/drawing/2014/main" id="{9EEDA34E-C06A-4F26-869E-AF58E75B75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99753"/>
            <a:ext cx="5459470" cy="545947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C0BFCB5-37A8-7343-B997-2638D4FFAC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C0FCF9B-5B81-0949-ACD4-5BE6E1878266}"/>
              </a:ext>
            </a:extLst>
          </p:cNvPr>
          <p:cNvSpPr txBox="1">
            <a:spLocks/>
          </p:cNvSpPr>
          <p:nvPr/>
        </p:nvSpPr>
        <p:spPr>
          <a:xfrm>
            <a:off x="658813" y="1857173"/>
            <a:ext cx="6337888" cy="33415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12162C"/>
                </a:solidFill>
                <a:latin typeface="+mn-lt"/>
              </a:rPr>
              <a:t>Workplace exposure to silica is covered by what piece of legislation?</a:t>
            </a:r>
          </a:p>
        </p:txBody>
      </p:sp>
    </p:spTree>
    <p:extLst>
      <p:ext uri="{BB962C8B-B14F-4D97-AF65-F5344CB8AC3E}">
        <p14:creationId xmlns:p14="http://schemas.microsoft.com/office/powerpoint/2010/main" val="1606406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209FBBF2-10C3-3D4E-800E-6905DEDD7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19D313-DAF7-A341-848E-BBFE68970A4D}"/>
              </a:ext>
            </a:extLst>
          </p:cNvPr>
          <p:cNvSpPr>
            <a:spLocks noGrp="1"/>
          </p:cNvSpPr>
          <p:nvPr>
            <p:ph type="title"/>
          </p:nvPr>
        </p:nvSpPr>
        <p:spPr>
          <a:xfrm>
            <a:off x="658813" y="814588"/>
            <a:ext cx="6592910" cy="5228823"/>
          </a:xfrm>
        </p:spPr>
        <p:txBody>
          <a:bodyPr>
            <a:noAutofit/>
          </a:bodyPr>
          <a:lstStyle/>
          <a:p>
            <a:r>
              <a:rPr lang="en-US" sz="5400" dirty="0">
                <a:solidFill>
                  <a:srgbClr val="12162C"/>
                </a:solidFill>
                <a:latin typeface="+mn-lt"/>
              </a:rPr>
              <a:t>What is the Workplace Exposure Limit for silica dust?</a:t>
            </a:r>
            <a:endParaRPr lang="en-US" sz="5400" b="1" dirty="0">
              <a:solidFill>
                <a:srgbClr val="12162C"/>
              </a:solidFill>
              <a:latin typeface="+mn-lt"/>
            </a:endParaRPr>
          </a:p>
        </p:txBody>
      </p:sp>
    </p:spTree>
    <p:extLst>
      <p:ext uri="{BB962C8B-B14F-4D97-AF65-F5344CB8AC3E}">
        <p14:creationId xmlns:p14="http://schemas.microsoft.com/office/powerpoint/2010/main" val="2989158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BA3A1A39-B801-9D45-8051-BE261F16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94E21975-2D9D-834B-B6BE-4BC386D08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5148D5-838D-DC42-BA82-F77927FB7CA4}"/>
              </a:ext>
            </a:extLst>
          </p:cNvPr>
          <p:cNvSpPr>
            <a:spLocks noGrp="1"/>
          </p:cNvSpPr>
          <p:nvPr>
            <p:ph type="title"/>
          </p:nvPr>
        </p:nvSpPr>
        <p:spPr>
          <a:xfrm>
            <a:off x="658813" y="1908163"/>
            <a:ext cx="5716229" cy="3041674"/>
          </a:xfrm>
        </p:spPr>
        <p:txBody>
          <a:bodyPr>
            <a:noAutofit/>
          </a:bodyPr>
          <a:lstStyle/>
          <a:p>
            <a:r>
              <a:rPr lang="en-US" sz="6000" dirty="0">
                <a:solidFill>
                  <a:srgbClr val="FFF101"/>
                </a:solidFill>
                <a:latin typeface="+mn-lt"/>
              </a:rPr>
              <a:t>How can you protect yourself?</a:t>
            </a:r>
          </a:p>
        </p:txBody>
      </p:sp>
    </p:spTree>
    <p:extLst>
      <p:ext uri="{BB962C8B-B14F-4D97-AF65-F5344CB8AC3E}">
        <p14:creationId xmlns:p14="http://schemas.microsoft.com/office/powerpoint/2010/main" val="250973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4EF0BAA4-8B86-744B-85BE-5889689B3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438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C43E1F-40E9-DD44-9251-BD3CBCCFE5C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485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87BB9-2CB6-B748-9D38-30D4EDEA04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6469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E42EDB-2C75-A54E-91E3-31114B7CF7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818E95D-551C-AF4A-BBDD-24C5774A73BD}"/>
              </a:ext>
            </a:extLst>
          </p:cNvPr>
          <p:cNvSpPr>
            <a:spLocks noGrp="1"/>
          </p:cNvSpPr>
          <p:nvPr>
            <p:ph type="title"/>
          </p:nvPr>
        </p:nvSpPr>
        <p:spPr>
          <a:xfrm>
            <a:off x="658812" y="2166234"/>
            <a:ext cx="7139273" cy="3210537"/>
          </a:xfrm>
        </p:spPr>
        <p:txBody>
          <a:bodyPr vert="horz" lIns="91440" tIns="45720" rIns="91440" bIns="45720" rtlCol="0" anchor="b">
            <a:noAutofit/>
          </a:bodyPr>
          <a:lstStyle/>
          <a:p>
            <a:pPr>
              <a:lnSpc>
                <a:spcPct val="100000"/>
              </a:lnSpc>
            </a:pPr>
            <a:r>
              <a:rPr lang="en-US" sz="2800" dirty="0">
                <a:solidFill>
                  <a:schemeClr val="bg1"/>
                </a:solidFill>
                <a:latin typeface="+mn-lt"/>
              </a:rPr>
              <a:t>Research suggests that in Britain nearly 800 people die each year from lung cancer caused by breathing in silica dust at work. In the European Union, around 7,000 cases of lung cancer are caused by this carcinogen annually. Worldwide, it’s estimated that millions of employees are exposed to silica dust.</a:t>
            </a:r>
          </a:p>
        </p:txBody>
      </p:sp>
      <p:sp>
        <p:nvSpPr>
          <p:cNvPr id="8" name="TextBox 7">
            <a:extLst>
              <a:ext uri="{FF2B5EF4-FFF2-40B4-BE49-F238E27FC236}">
                <a16:creationId xmlns:a16="http://schemas.microsoft.com/office/drawing/2014/main" id="{603F4124-1694-374C-AC27-04E5461CB28B}"/>
              </a:ext>
            </a:extLst>
          </p:cNvPr>
          <p:cNvSpPr txBox="1"/>
          <p:nvPr/>
        </p:nvSpPr>
        <p:spPr>
          <a:xfrm>
            <a:off x="648538" y="1058238"/>
            <a:ext cx="6409807" cy="1107996"/>
          </a:xfrm>
          <a:prstGeom prst="rect">
            <a:avLst/>
          </a:prstGeom>
          <a:noFill/>
        </p:spPr>
        <p:txBody>
          <a:bodyPr wrap="square" rtlCol="0">
            <a:spAutoFit/>
          </a:bodyPr>
          <a:lstStyle/>
          <a:p>
            <a:r>
              <a:rPr lang="en-GB" sz="4800" b="1" dirty="0">
                <a:solidFill>
                  <a:schemeClr val="bg1"/>
                </a:solidFill>
              </a:rPr>
              <a:t>Introduction </a:t>
            </a:r>
            <a:endParaRPr lang="en-GB" sz="4800" dirty="0">
              <a:solidFill>
                <a:schemeClr val="bg1"/>
              </a:solidFill>
            </a:endParaRPr>
          </a:p>
          <a:p>
            <a:endParaRPr lang="en-US" dirty="0"/>
          </a:p>
        </p:txBody>
      </p:sp>
    </p:spTree>
    <p:extLst>
      <p:ext uri="{BB962C8B-B14F-4D97-AF65-F5344CB8AC3E}">
        <p14:creationId xmlns:p14="http://schemas.microsoft.com/office/powerpoint/2010/main" val="363480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21345C25-BCAF-E941-B944-A2B69831B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3" name="Rectangle 32" hidden="1">
            <a:extLst>
              <a:ext uri="{FF2B5EF4-FFF2-40B4-BE49-F238E27FC236}">
                <a16:creationId xmlns:a16="http://schemas.microsoft.com/office/drawing/2014/main" id="{BF4B7DD6-3B06-4C16-B34D-4DC3E3F2E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6431AF-6BD5-4D0E-9087-34B0A5FA2760}"/>
              </a:ext>
            </a:extLst>
          </p:cNvPr>
          <p:cNvSpPr>
            <a:spLocks noGrp="1"/>
          </p:cNvSpPr>
          <p:nvPr>
            <p:ph type="title"/>
          </p:nvPr>
        </p:nvSpPr>
        <p:spPr>
          <a:xfrm>
            <a:off x="658813" y="3429000"/>
            <a:ext cx="8937250" cy="2269432"/>
          </a:xfrm>
        </p:spPr>
        <p:txBody>
          <a:bodyPr vert="horz" lIns="91440" tIns="45720" rIns="91440" bIns="45720" rtlCol="0" anchor="ctr">
            <a:noAutofit/>
          </a:bodyPr>
          <a:lstStyle/>
          <a:p>
            <a:r>
              <a:rPr lang="en-US" sz="5400" dirty="0">
                <a:solidFill>
                  <a:srgbClr val="12162C"/>
                </a:solidFill>
                <a:latin typeface="+mn-lt"/>
              </a:rPr>
              <a:t>Who can tell me </a:t>
            </a:r>
            <a:r>
              <a:rPr lang="en-US" sz="5400">
                <a:solidFill>
                  <a:srgbClr val="12162C"/>
                </a:solidFill>
                <a:latin typeface="+mn-lt"/>
              </a:rPr>
              <a:t>what crystalline </a:t>
            </a:r>
            <a:r>
              <a:rPr lang="en-US" sz="5400" dirty="0">
                <a:solidFill>
                  <a:srgbClr val="12162C"/>
                </a:solidFill>
                <a:latin typeface="+mn-lt"/>
              </a:rPr>
              <a:t>silica is?</a:t>
            </a:r>
          </a:p>
        </p:txBody>
      </p:sp>
      <p:sp>
        <p:nvSpPr>
          <p:cNvPr id="35" name="Rectangle 34" hidden="1">
            <a:extLst>
              <a:ext uri="{FF2B5EF4-FFF2-40B4-BE49-F238E27FC236}">
                <a16:creationId xmlns:a16="http://schemas.microsoft.com/office/drawing/2014/main" id="{120582D2-07E2-46B9-8A77-58C7E6574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onstruction Worker" hidden="1">
            <a:extLst>
              <a:ext uri="{FF2B5EF4-FFF2-40B4-BE49-F238E27FC236}">
                <a16:creationId xmlns:a16="http://schemas.microsoft.com/office/drawing/2014/main" id="{9EEDA34E-C06A-4F26-869E-AF58E75B75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2815" y="1427017"/>
            <a:ext cx="4000156" cy="4000156"/>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17276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hidden="1">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hidden="1">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4" name="Graphic 13" descr="Construction Worker" hidden="1">
            <a:extLst>
              <a:ext uri="{FF2B5EF4-FFF2-40B4-BE49-F238E27FC236}">
                <a16:creationId xmlns:a16="http://schemas.microsoft.com/office/drawing/2014/main" id="{9EEDA34E-C06A-4F26-869E-AF58E75B75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99753"/>
            <a:ext cx="5459470" cy="545947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C0BFCB5-37A8-7343-B997-2638D4FFAC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C0FCF9B-5B81-0949-ACD4-5BE6E1878266}"/>
              </a:ext>
            </a:extLst>
          </p:cNvPr>
          <p:cNvSpPr txBox="1">
            <a:spLocks/>
          </p:cNvSpPr>
          <p:nvPr/>
        </p:nvSpPr>
        <p:spPr>
          <a:xfrm>
            <a:off x="658813" y="1187931"/>
            <a:ext cx="6009115" cy="4482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12162C"/>
                </a:solidFill>
                <a:latin typeface="+mn-lt"/>
              </a:rPr>
              <a:t>What are the approximate crystalline silica content of different materials?</a:t>
            </a:r>
          </a:p>
        </p:txBody>
      </p:sp>
    </p:spTree>
    <p:extLst>
      <p:ext uri="{BB962C8B-B14F-4D97-AF65-F5344CB8AC3E}">
        <p14:creationId xmlns:p14="http://schemas.microsoft.com/office/powerpoint/2010/main" val="3415011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553C1BCF-94FB-0347-BAC0-9EB75D982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676B24-3AC1-044D-822B-F68F695A9455}"/>
              </a:ext>
            </a:extLst>
          </p:cNvPr>
          <p:cNvSpPr>
            <a:spLocks noGrp="1"/>
          </p:cNvSpPr>
          <p:nvPr>
            <p:ph type="title"/>
          </p:nvPr>
        </p:nvSpPr>
        <p:spPr>
          <a:xfrm>
            <a:off x="1087192" y="1407017"/>
            <a:ext cx="5724574" cy="4043965"/>
          </a:xfrm>
        </p:spPr>
        <p:txBody>
          <a:bodyPr>
            <a:noAutofit/>
          </a:bodyPr>
          <a:lstStyle/>
          <a:p>
            <a:r>
              <a:rPr lang="en-US" sz="4800" dirty="0">
                <a:solidFill>
                  <a:schemeClr val="bg1"/>
                </a:solidFill>
                <a:latin typeface="+mn-lt"/>
              </a:rPr>
              <a:t>What activities/tasks could potentially expose you to </a:t>
            </a:r>
            <a:br>
              <a:rPr lang="en-US" sz="4800" dirty="0">
                <a:solidFill>
                  <a:schemeClr val="bg1"/>
                </a:solidFill>
                <a:latin typeface="+mn-lt"/>
              </a:rPr>
            </a:br>
            <a:r>
              <a:rPr lang="en-US" sz="4800" dirty="0">
                <a:solidFill>
                  <a:schemeClr val="bg1"/>
                </a:solidFill>
                <a:latin typeface="+mn-lt"/>
              </a:rPr>
              <a:t>silica dust?</a:t>
            </a:r>
          </a:p>
        </p:txBody>
      </p:sp>
    </p:spTree>
    <p:extLst>
      <p:ext uri="{BB962C8B-B14F-4D97-AF65-F5344CB8AC3E}">
        <p14:creationId xmlns:p14="http://schemas.microsoft.com/office/powerpoint/2010/main" val="3274923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0BA35182-CE07-EE49-A908-B45DB9137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6" name="Rectangle 25" hidden="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6431AF-6BD5-4D0E-9087-34B0A5FA2760}"/>
              </a:ext>
            </a:extLst>
          </p:cNvPr>
          <p:cNvSpPr>
            <a:spLocks noGrp="1"/>
          </p:cNvSpPr>
          <p:nvPr>
            <p:ph type="title"/>
          </p:nvPr>
        </p:nvSpPr>
        <p:spPr>
          <a:xfrm>
            <a:off x="658813" y="2486346"/>
            <a:ext cx="6358436" cy="1818236"/>
          </a:xfrm>
        </p:spPr>
        <p:txBody>
          <a:bodyPr vert="horz" lIns="91440" tIns="45720" rIns="91440" bIns="45720" rtlCol="0" anchor="t">
            <a:noAutofit/>
          </a:bodyPr>
          <a:lstStyle/>
          <a:p>
            <a:r>
              <a:rPr lang="en-US" sz="5400" dirty="0">
                <a:solidFill>
                  <a:srgbClr val="12162C"/>
                </a:solidFill>
                <a:latin typeface="+mn-lt"/>
              </a:rPr>
              <a:t>Who could potentially be at risk?</a:t>
            </a:r>
          </a:p>
        </p:txBody>
      </p:sp>
      <p:sp>
        <p:nvSpPr>
          <p:cNvPr id="28" name="Freeform: Shape 27" hidden="1">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Graphic 13" descr="Construction Worker" hidden="1">
            <a:extLst>
              <a:ext uri="{FF2B5EF4-FFF2-40B4-BE49-F238E27FC236}">
                <a16:creationId xmlns:a16="http://schemas.microsoft.com/office/drawing/2014/main" id="{9EEDA34E-C06A-4F26-869E-AF58E75B75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1277917543"/>
      </p:ext>
    </p:extLst>
  </p:cSld>
  <p:clrMapOvr>
    <a:masterClrMapping/>
  </p:clrMapOvr>
</p:sld>
</file>

<file path=ppt/theme/theme1.xml><?xml version="1.0" encoding="utf-8"?>
<a:theme xmlns:a="http://schemas.openxmlformats.org/drawingml/2006/main" name="Office Theme">
  <a:themeElements>
    <a:clrScheme name="CEF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222E5D"/>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737</TotalTime>
  <Words>131</Words>
  <Application>Microsoft Macintosh PowerPoint</Application>
  <PresentationFormat>Widescreen</PresentationFormat>
  <Paragraphs>10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Research suggests that in Britain nearly 800 people die each year from lung cancer caused by breathing in silica dust at work. In the European Union, around 7,000 cases of lung cancer are caused by this carcinogen annually. Worldwide, it’s estimated that millions of employees are exposed to silica dust.</vt:lpstr>
      <vt:lpstr>Who can tell me what crystalline silica is?</vt:lpstr>
      <vt:lpstr>PowerPoint Presentation</vt:lpstr>
      <vt:lpstr>What activities/tasks could potentially expose you to  silica dust?</vt:lpstr>
      <vt:lpstr>Who could potentially be at risk?</vt:lpstr>
      <vt:lpstr>How does silica dust affect you?</vt:lpstr>
      <vt:lpstr>PowerPoint Presentation</vt:lpstr>
      <vt:lpstr>What is the Workplace Exposure Limit for silica dust?</vt:lpstr>
      <vt:lpstr>How can you protect yourself?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REBOOT</dc:title>
  <dc:creator>Jonathan Caughey</dc:creator>
  <cp:lastModifiedBy>Jo @ Kmp</cp:lastModifiedBy>
  <cp:revision>20</cp:revision>
  <dcterms:created xsi:type="dcterms:W3CDTF">2020-11-16T12:30:58Z</dcterms:created>
  <dcterms:modified xsi:type="dcterms:W3CDTF">2021-10-05T12:39:30Z</dcterms:modified>
</cp:coreProperties>
</file>