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0" r:id="rId3"/>
    <p:sldId id="269" r:id="rId4"/>
    <p:sldId id="271" r:id="rId5"/>
    <p:sldId id="272" r:id="rId6"/>
    <p:sldId id="258" r:id="rId7"/>
    <p:sldId id="259" r:id="rId8"/>
    <p:sldId id="273" r:id="rId9"/>
    <p:sldId id="257" r:id="rId10"/>
    <p:sldId id="274" r:id="rId11"/>
    <p:sldId id="278" r:id="rId12"/>
    <p:sldId id="275" r:id="rId13"/>
    <p:sldId id="276" r:id="rId14"/>
    <p:sldId id="277"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1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01"/>
    <a:srgbClr val="12162C"/>
    <a:srgbClr val="66C0C7"/>
    <a:srgbClr val="23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5" autoAdjust="0"/>
    <p:restoredTop sz="94660"/>
  </p:normalViewPr>
  <p:slideViewPr>
    <p:cSldViewPr snapToGrid="0">
      <p:cViewPr varScale="1">
        <p:scale>
          <a:sx n="134" d="100"/>
          <a:sy n="134" d="100"/>
        </p:scale>
        <p:origin x="216" y="1440"/>
      </p:cViewPr>
      <p:guideLst>
        <p:guide orient="horz" pos="2160"/>
        <p:guide pos="415"/>
      </p:guideLst>
    </p:cSldViewPr>
  </p:slideViewPr>
  <p:notesTextViewPr>
    <p:cViewPr>
      <p:scale>
        <a:sx n="1" d="1"/>
        <a:sy n="1" d="1"/>
      </p:scale>
      <p:origin x="0" y="0"/>
    </p:cViewPr>
  </p:notesTextViewPr>
  <p:notesViewPr>
    <p:cSldViewPr snapToGrid="0" showGuides="1">
      <p:cViewPr varScale="1">
        <p:scale>
          <a:sx n="158" d="100"/>
          <a:sy n="158" d="100"/>
        </p:scale>
        <p:origin x="4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C21CDC-8E9D-DE48-AD1F-4D0FD90CC8AB}" type="datetimeFigureOut">
              <a:rPr lang="en-US" smtClean="0"/>
              <a:t>10/5/21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5E26A8-FD78-D54B-B5C2-B8EB1E267ED4}" type="slidenum">
              <a:rPr lang="en-US" smtClean="0"/>
              <a:t>‹#›</a:t>
            </a:fld>
            <a:endParaRPr lang="en-US"/>
          </a:p>
        </p:txBody>
      </p:sp>
    </p:spTree>
    <p:extLst>
      <p:ext uri="{BB962C8B-B14F-4D97-AF65-F5344CB8AC3E}">
        <p14:creationId xmlns:p14="http://schemas.microsoft.com/office/powerpoint/2010/main" val="1147973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58E2E-DE0C-034E-B89A-09C84BE4656A}" type="datetimeFigureOut">
              <a:rPr lang="en-US" smtClean="0"/>
              <a:t>10/5/21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C9D0B-4F17-374B-A326-5E4A5FD1BCB9}" type="slidenum">
              <a:rPr lang="en-US" smtClean="0"/>
              <a:t>‹#›</a:t>
            </a:fld>
            <a:endParaRPr lang="en-US"/>
          </a:p>
        </p:txBody>
      </p:sp>
    </p:spTree>
    <p:extLst>
      <p:ext uri="{BB962C8B-B14F-4D97-AF65-F5344CB8AC3E}">
        <p14:creationId xmlns:p14="http://schemas.microsoft.com/office/powerpoint/2010/main" val="1170525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2C3B-2ADE-4E10-AAE8-821E3F86B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611078-5DCC-4F5A-AC96-7D33A0141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BC2B46-DB35-410C-8C0B-D63A42213447}"/>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95168E7D-3969-4DDC-AA74-80BFAC8AA0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F5F28C-C16E-475C-8A05-DF3947B5D39A}"/>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3710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BBEC-8379-4693-96F5-39A37E3C7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51BFBA-D9E8-4F2C-8462-2EF9A6D279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E52FF5-A95D-4CEA-A84C-4CE8AABEA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0B4A9-181D-44FC-85C2-8877468E21D4}"/>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30725609-9281-4E96-AE1B-47F02AE318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AB78E-AA93-44CA-96F8-DDFD76B73D7A}"/>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4247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BD29-C6EA-47B5-8CEB-7C20B9DF77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89707F-4BC0-4319-B67D-3CD61C367B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4BAE6A-8772-48EA-85FE-4CA1C29EFD0D}"/>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D69D72D6-D3A3-494E-8942-AC92003175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3B36B1-AD63-45E5-A219-7996C151802C}"/>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188582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12461-EFBC-4B76-9064-F0FC5D95C9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EFF868-E5C5-4878-B90D-89BC7605FF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B415C5-38E4-44EE-86C3-0C9C4C058E5E}"/>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F1FFC392-4EAA-4CD4-A1BC-08356F738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C7078-CAF4-4A5A-B13B-1E266CD5614D}"/>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108869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A802A-13D1-43A0-9B5B-A2C48FB4A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073517-2042-4F4C-A77B-C1E6A21AB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513FC5-3EDC-48B1-A499-54BA4154CE3A}"/>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32D60661-922C-4A5B-B979-C1750043DF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445DE-B205-4594-B636-FC8DF143C073}"/>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1297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C7D6EE-D383-4CC3-8BCD-A0EBE9861A24}"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99668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6CF6-B761-424C-BB1F-6F5EED3F2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85EF72-34CA-4107-90DA-6B77406CD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4DBC8C-4D19-409D-B705-F37EF267B619}"/>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A9F26F63-44A0-4B7A-B7C7-06BFD57EFE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7BD3A-4EE1-4A46-988E-661340977189}"/>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331602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BC87-F6F7-4CD4-90E4-8A6D6B28F3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EF9B27-F943-4E3A-A230-DA7C77684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1F3709-09AF-46F6-87C2-D2B6E359FF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E3C148-D75D-4C71-BA1A-8349538D2C26}"/>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E70F97C5-9D61-44A5-8F89-CFDA6FA867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B1415-0061-4641-8471-9780DD53A95B}"/>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205022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1CAAB-9836-4CF6-9C4A-51D03A3FF0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14D72B-0C97-40F4-BE4F-16E06BD0A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0892C-CCA8-49A5-A858-54CE9DCEDF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26C7A96-1FDA-4D45-B0C0-16498157E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3A7CF7-4AFB-40D3-92DF-C96C20777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0E1958-C9A7-4583-A274-CA57C32F3711}"/>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8" name="Footer Placeholder 7">
            <a:extLst>
              <a:ext uri="{FF2B5EF4-FFF2-40B4-BE49-F238E27FC236}">
                <a16:creationId xmlns:a16="http://schemas.microsoft.com/office/drawing/2014/main" id="{6CD1D33B-68D8-45A5-8632-54B576C0D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8760A8-8248-4E5A-9A63-7C1C80694170}"/>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891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4E0E-1826-4387-A2E9-E4E739D13EA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A6FA6E-6F66-473F-9B3A-DF0822F1C6B3}"/>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4" name="Footer Placeholder 3">
            <a:extLst>
              <a:ext uri="{FF2B5EF4-FFF2-40B4-BE49-F238E27FC236}">
                <a16:creationId xmlns:a16="http://schemas.microsoft.com/office/drawing/2014/main" id="{62926EE6-38D1-44BD-9E1A-BF860CE1B0E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518E21-B290-4F2D-AD11-B214DC105959}"/>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417848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0AB07-4707-48E6-B4CC-736B206A57FE}"/>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3" name="Footer Placeholder 2">
            <a:extLst>
              <a:ext uri="{FF2B5EF4-FFF2-40B4-BE49-F238E27FC236}">
                <a16:creationId xmlns:a16="http://schemas.microsoft.com/office/drawing/2014/main" id="{FA8B97F1-7875-4367-851A-6EA8B9B6A01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8A757E-32BD-4BBC-8F48-062AA1BFBAC7}"/>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9908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BCED3-F7FC-4106-BF83-55026A630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146B1D-58CB-48BB-93F8-C2218B090C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2AD0E3-E942-42C3-828D-D01BC6DC88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82EF5-972E-487C-A003-6F1390665342}"/>
              </a:ext>
            </a:extLst>
          </p:cNvPr>
          <p:cNvSpPr>
            <a:spLocks noGrp="1"/>
          </p:cNvSpPr>
          <p:nvPr>
            <p:ph type="dt" sz="half" idx="10"/>
          </p:nvPr>
        </p:nvSpPr>
        <p:spPr/>
        <p:txBody>
          <a:bodyPr/>
          <a:lstStyle/>
          <a:p>
            <a:fld id="{01C7D6EE-D383-4CC3-8BCD-A0EBE9861A24}" type="datetimeFigureOut">
              <a:rPr lang="en-GB" smtClean="0"/>
              <a:t>05/10/2021</a:t>
            </a:fld>
            <a:endParaRPr lang="en-GB"/>
          </a:p>
        </p:txBody>
      </p:sp>
      <p:sp>
        <p:nvSpPr>
          <p:cNvPr id="6" name="Footer Placeholder 5">
            <a:extLst>
              <a:ext uri="{FF2B5EF4-FFF2-40B4-BE49-F238E27FC236}">
                <a16:creationId xmlns:a16="http://schemas.microsoft.com/office/drawing/2014/main" id="{BA7870D6-DCEA-413C-8AFC-A13501AC66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E63E31-B30C-4A72-9D6A-AE18FC004C4D}"/>
              </a:ext>
            </a:extLst>
          </p:cNvPr>
          <p:cNvSpPr>
            <a:spLocks noGrp="1"/>
          </p:cNvSpPr>
          <p:nvPr>
            <p:ph type="sldNum" sz="quarter" idx="12"/>
          </p:nvPr>
        </p:nvSpPr>
        <p:spPr/>
        <p:txBody>
          <a:bodyPr/>
          <a:lstStyle/>
          <a:p>
            <a:fld id="{A74EED12-BB50-4551-A944-78E9625FF773}" type="slidenum">
              <a:rPr lang="en-GB" smtClean="0"/>
              <a:t>‹#›</a:t>
            </a:fld>
            <a:endParaRPr lang="en-GB"/>
          </a:p>
        </p:txBody>
      </p:sp>
    </p:spTree>
    <p:extLst>
      <p:ext uri="{BB962C8B-B14F-4D97-AF65-F5344CB8AC3E}">
        <p14:creationId xmlns:p14="http://schemas.microsoft.com/office/powerpoint/2010/main" val="246610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BC46A-F016-4D8E-9E10-3FF6939B02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475103-ABE7-4418-AE6B-3F5F039A9C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599BD-0FCD-4780-82CF-74694F943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7D6EE-D383-4CC3-8BCD-A0EBE9861A24}" type="datetimeFigureOut">
              <a:rPr lang="en-GB" smtClean="0"/>
              <a:t>05/10/2021</a:t>
            </a:fld>
            <a:endParaRPr lang="en-GB"/>
          </a:p>
        </p:txBody>
      </p:sp>
      <p:sp>
        <p:nvSpPr>
          <p:cNvPr id="5" name="Footer Placeholder 4">
            <a:extLst>
              <a:ext uri="{FF2B5EF4-FFF2-40B4-BE49-F238E27FC236}">
                <a16:creationId xmlns:a16="http://schemas.microsoft.com/office/drawing/2014/main" id="{17D35652-2988-4333-A052-DD3FD853B9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3EF26-9497-40D6-835A-5E695E4C42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EED12-BB50-4551-A944-78E9625FF773}" type="slidenum">
              <a:rPr lang="en-GB" smtClean="0"/>
              <a:t>‹#›</a:t>
            </a:fld>
            <a:endParaRPr lang="en-GB"/>
          </a:p>
        </p:txBody>
      </p:sp>
    </p:spTree>
    <p:extLst>
      <p:ext uri="{BB962C8B-B14F-4D97-AF65-F5344CB8AC3E}">
        <p14:creationId xmlns:p14="http://schemas.microsoft.com/office/powerpoint/2010/main" val="429290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3" hidden="1">
            <a:extLst>
              <a:ext uri="{FF2B5EF4-FFF2-40B4-BE49-F238E27FC236}">
                <a16:creationId xmlns:a16="http://schemas.microsoft.com/office/drawing/2014/main" id="{8358AEE7-96E5-490E-93E2-263A0D51B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hidden="1">
            <a:extLst>
              <a:ext uri="{FF2B5EF4-FFF2-40B4-BE49-F238E27FC236}">
                <a16:creationId xmlns:a16="http://schemas.microsoft.com/office/drawing/2014/main" id="{84DADC87-B0A0-441E-B45C-53D726221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815" y="4235601"/>
            <a:ext cx="4000156" cy="1079407"/>
          </a:xfrm>
          <a:prstGeom prst="rect">
            <a:avLst/>
          </a:prstGeom>
          <a:effectLst>
            <a:outerShdw blurRad="406400" dist="317500" dir="5400000" sx="89000" sy="89000" rotWithShape="0">
              <a:prstClr val="black">
                <a:alpha val="15000"/>
              </a:prstClr>
            </a:outerShdw>
          </a:effectLst>
        </p:spPr>
      </p:pic>
      <p:pic>
        <p:nvPicPr>
          <p:cNvPr id="22" name="Graphic 21" descr="Power" hidden="1">
            <a:extLst>
              <a:ext uri="{FF2B5EF4-FFF2-40B4-BE49-F238E27FC236}">
                <a16:creationId xmlns:a16="http://schemas.microsoft.com/office/drawing/2014/main" id="{4779012F-4FFD-42C9-B1FF-15AF39BE19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6977" y="-73539"/>
            <a:ext cx="4316100" cy="4316104"/>
          </a:xfrm>
          <a:prstGeom prst="rect">
            <a:avLst/>
          </a:prstGeom>
          <a:effectLst>
            <a:outerShdw blurRad="406400" dist="317500" dir="5400000" sx="89000" sy="89000" rotWithShape="0">
              <a:prstClr val="black">
                <a:alpha val="15000"/>
              </a:prstClr>
            </a:outerShdw>
          </a:effectLst>
        </p:spPr>
      </p:pic>
      <p:sp>
        <p:nvSpPr>
          <p:cNvPr id="6" name="Title 5">
            <a:extLst>
              <a:ext uri="{FF2B5EF4-FFF2-40B4-BE49-F238E27FC236}">
                <a16:creationId xmlns:a16="http://schemas.microsoft.com/office/drawing/2014/main" id="{606E2AB3-17B2-6A4F-9623-5717A3E2AE1D}"/>
              </a:ext>
            </a:extLst>
          </p:cNvPr>
          <p:cNvSpPr>
            <a:spLocks noGrp="1"/>
          </p:cNvSpPr>
          <p:nvPr>
            <p:ph type="ctrTitle"/>
          </p:nvPr>
        </p:nvSpPr>
        <p:spPr/>
        <p:txBody>
          <a:bodyPr/>
          <a:lstStyle/>
          <a:p>
            <a:endParaRPr lang="en-US"/>
          </a:p>
        </p:txBody>
      </p:sp>
      <p:sp>
        <p:nvSpPr>
          <p:cNvPr id="9" name="Subtitle 8">
            <a:extLst>
              <a:ext uri="{FF2B5EF4-FFF2-40B4-BE49-F238E27FC236}">
                <a16:creationId xmlns:a16="http://schemas.microsoft.com/office/drawing/2014/main" id="{ED4F8355-A267-8F4E-BF51-D0F57B0D6716}"/>
              </a:ext>
            </a:extLst>
          </p:cNvPr>
          <p:cNvSpPr>
            <a:spLocks noGrp="1"/>
          </p:cNvSpPr>
          <p:nvPr>
            <p:ph type="subTitle" idx="1"/>
          </p:nvPr>
        </p:nvSpPr>
        <p:spPr/>
        <p:txBody>
          <a:bodyPr/>
          <a:lstStyle/>
          <a:p>
            <a:endParaRPr lang="en-US"/>
          </a:p>
        </p:txBody>
      </p:sp>
      <p:pic>
        <p:nvPicPr>
          <p:cNvPr id="11" name="Picture 10" descr="A screenshot of a computer&#10;&#10;Description automatically generated with medium confidence">
            <a:extLst>
              <a:ext uri="{FF2B5EF4-FFF2-40B4-BE49-F238E27FC236}">
                <a16:creationId xmlns:a16="http://schemas.microsoft.com/office/drawing/2014/main" id="{4FA9CE12-9E57-8B40-90C0-597FC6D44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266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A31D4AD2-42B7-BE43-8A02-0AA0CAF66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3CDB67-B1B0-1649-8201-F4790799476E}"/>
              </a:ext>
            </a:extLst>
          </p:cNvPr>
          <p:cNvSpPr>
            <a:spLocks noGrp="1"/>
          </p:cNvSpPr>
          <p:nvPr>
            <p:ph type="title"/>
          </p:nvPr>
        </p:nvSpPr>
        <p:spPr>
          <a:xfrm>
            <a:off x="838200" y="1396396"/>
            <a:ext cx="8640651" cy="4065207"/>
          </a:xfrm>
        </p:spPr>
        <p:txBody>
          <a:bodyPr>
            <a:noAutofit/>
          </a:bodyPr>
          <a:lstStyle/>
          <a:p>
            <a:r>
              <a:rPr lang="en-US" sz="5400" dirty="0">
                <a:solidFill>
                  <a:srgbClr val="12162C"/>
                </a:solidFill>
                <a:latin typeface="+mn-lt"/>
              </a:rPr>
              <a:t>What training is required to remove asbestos?</a:t>
            </a:r>
          </a:p>
        </p:txBody>
      </p:sp>
    </p:spTree>
    <p:extLst>
      <p:ext uri="{BB962C8B-B14F-4D97-AF65-F5344CB8AC3E}">
        <p14:creationId xmlns:p14="http://schemas.microsoft.com/office/powerpoint/2010/main" val="117671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hidden="1">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hidden="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0BFCB5-37A8-7343-B997-2638D4FFA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C0FCF9B-5B81-0949-ACD4-5BE6E1878266}"/>
              </a:ext>
            </a:extLst>
          </p:cNvPr>
          <p:cNvSpPr txBox="1">
            <a:spLocks/>
          </p:cNvSpPr>
          <p:nvPr/>
        </p:nvSpPr>
        <p:spPr>
          <a:xfrm>
            <a:off x="658813" y="2804374"/>
            <a:ext cx="6823812" cy="1249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dirty="0">
                <a:solidFill>
                  <a:srgbClr val="12162C"/>
                </a:solidFill>
                <a:latin typeface="+mn-lt"/>
              </a:rPr>
              <a:t>What are the main types of asbestos?</a:t>
            </a:r>
          </a:p>
        </p:txBody>
      </p:sp>
    </p:spTree>
    <p:extLst>
      <p:ext uri="{BB962C8B-B14F-4D97-AF65-F5344CB8AC3E}">
        <p14:creationId xmlns:p14="http://schemas.microsoft.com/office/powerpoint/2010/main" val="1606406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209FBBF2-10C3-3D4E-800E-6905DEDD7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19D313-DAF7-A341-848E-BBFE68970A4D}"/>
              </a:ext>
            </a:extLst>
          </p:cNvPr>
          <p:cNvSpPr>
            <a:spLocks noGrp="1"/>
          </p:cNvSpPr>
          <p:nvPr>
            <p:ph type="title"/>
          </p:nvPr>
        </p:nvSpPr>
        <p:spPr>
          <a:xfrm>
            <a:off x="658813" y="814588"/>
            <a:ext cx="6592910" cy="5228823"/>
          </a:xfrm>
        </p:spPr>
        <p:txBody>
          <a:bodyPr>
            <a:noAutofit/>
          </a:bodyPr>
          <a:lstStyle/>
          <a:p>
            <a:r>
              <a:rPr lang="en-US" sz="5400" dirty="0">
                <a:solidFill>
                  <a:srgbClr val="12162C"/>
                </a:solidFill>
                <a:latin typeface="+mn-lt"/>
              </a:rPr>
              <a:t>Does the work need to be carried out by a licensed contractor? </a:t>
            </a:r>
            <a:endParaRPr lang="en-US" sz="5400" b="1" dirty="0">
              <a:solidFill>
                <a:srgbClr val="12162C"/>
              </a:solidFill>
              <a:latin typeface="+mn-lt"/>
            </a:endParaRPr>
          </a:p>
        </p:txBody>
      </p:sp>
    </p:spTree>
    <p:extLst>
      <p:ext uri="{BB962C8B-B14F-4D97-AF65-F5344CB8AC3E}">
        <p14:creationId xmlns:p14="http://schemas.microsoft.com/office/powerpoint/2010/main" val="2989158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with low confidence">
            <a:extLst>
              <a:ext uri="{FF2B5EF4-FFF2-40B4-BE49-F238E27FC236}">
                <a16:creationId xmlns:a16="http://schemas.microsoft.com/office/drawing/2014/main" id="{BA3A1A39-B801-9D45-8051-BE261F168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94E21975-2D9D-834B-B6BE-4BC386D08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5148D5-838D-DC42-BA82-F77927FB7CA4}"/>
              </a:ext>
            </a:extLst>
          </p:cNvPr>
          <p:cNvSpPr>
            <a:spLocks noGrp="1"/>
          </p:cNvSpPr>
          <p:nvPr>
            <p:ph type="title"/>
          </p:nvPr>
        </p:nvSpPr>
        <p:spPr>
          <a:xfrm>
            <a:off x="658813" y="1908163"/>
            <a:ext cx="5716229" cy="3041674"/>
          </a:xfrm>
        </p:spPr>
        <p:txBody>
          <a:bodyPr>
            <a:noAutofit/>
          </a:bodyPr>
          <a:lstStyle/>
          <a:p>
            <a:r>
              <a:rPr lang="en-US" sz="6000" dirty="0">
                <a:solidFill>
                  <a:srgbClr val="FFF101"/>
                </a:solidFill>
                <a:latin typeface="+mn-lt"/>
              </a:rPr>
              <a:t>If the work is not licensable, does the work need to be notified?</a:t>
            </a:r>
          </a:p>
        </p:txBody>
      </p:sp>
    </p:spTree>
    <p:extLst>
      <p:ext uri="{BB962C8B-B14F-4D97-AF65-F5344CB8AC3E}">
        <p14:creationId xmlns:p14="http://schemas.microsoft.com/office/powerpoint/2010/main" val="250973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D70CC6B-5866-614F-B64E-BC1C19DD7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0B6B01-BC59-9444-B3DA-48DE556BC9ED}"/>
              </a:ext>
            </a:extLst>
          </p:cNvPr>
          <p:cNvSpPr>
            <a:spLocks noGrp="1"/>
          </p:cNvSpPr>
          <p:nvPr>
            <p:ph type="title"/>
          </p:nvPr>
        </p:nvSpPr>
        <p:spPr>
          <a:xfrm>
            <a:off x="658813" y="1492988"/>
            <a:ext cx="6051997" cy="3872024"/>
          </a:xfrm>
        </p:spPr>
        <p:txBody>
          <a:bodyPr>
            <a:noAutofit/>
          </a:bodyPr>
          <a:lstStyle/>
          <a:p>
            <a:r>
              <a:rPr lang="en-US" sz="4800" dirty="0">
                <a:solidFill>
                  <a:srgbClr val="12162C"/>
                </a:solidFill>
                <a:latin typeface="+mn-lt"/>
              </a:rPr>
              <a:t>What PPE &amp; RPE (Respiratory protective equipment) is required when removing asbestos?</a:t>
            </a:r>
          </a:p>
        </p:txBody>
      </p:sp>
    </p:spTree>
    <p:extLst>
      <p:ext uri="{BB962C8B-B14F-4D97-AF65-F5344CB8AC3E}">
        <p14:creationId xmlns:p14="http://schemas.microsoft.com/office/powerpoint/2010/main" val="212258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081F-29DC-E74F-81AF-288138CF7039}"/>
              </a:ext>
            </a:extLst>
          </p:cNvPr>
          <p:cNvSpPr>
            <a:spLocks noGrp="1"/>
          </p:cNvSpPr>
          <p:nvPr>
            <p:ph type="title"/>
          </p:nvPr>
        </p:nvSpPr>
        <p:spPr/>
        <p:txBody>
          <a:bodyPr/>
          <a:lstStyle/>
          <a:p>
            <a:endParaRPr lang="en-US" dirty="0"/>
          </a:p>
        </p:txBody>
      </p:sp>
      <p:pic>
        <p:nvPicPr>
          <p:cNvPr id="5" name="Picture 4" descr="Graphical user interface&#10;&#10;Description automatically generated with low confidence">
            <a:extLst>
              <a:ext uri="{FF2B5EF4-FFF2-40B4-BE49-F238E27FC236}">
                <a16:creationId xmlns:a16="http://schemas.microsoft.com/office/drawing/2014/main" id="{A458AE08-E21C-D041-A961-87D9A552A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C6806A0-ADB8-094A-8181-5FC1FBA80139}"/>
              </a:ext>
            </a:extLst>
          </p:cNvPr>
          <p:cNvSpPr txBox="1">
            <a:spLocks/>
          </p:cNvSpPr>
          <p:nvPr/>
        </p:nvSpPr>
        <p:spPr>
          <a:xfrm>
            <a:off x="658813" y="814588"/>
            <a:ext cx="6270021" cy="5228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12162C"/>
                </a:solidFill>
                <a:latin typeface="+mn-lt"/>
              </a:rPr>
              <a:t>Why do you need a plan </a:t>
            </a:r>
            <a:r>
              <a:rPr lang="en-US" sz="5400">
                <a:solidFill>
                  <a:srgbClr val="12162C"/>
                </a:solidFill>
                <a:latin typeface="+mn-lt"/>
              </a:rPr>
              <a:t>of work/risk </a:t>
            </a:r>
            <a:r>
              <a:rPr lang="en-US" sz="5400" dirty="0">
                <a:solidFill>
                  <a:srgbClr val="12162C"/>
                </a:solidFill>
                <a:latin typeface="+mn-lt"/>
              </a:rPr>
              <a:t>assessment before starting works with asbestos?</a:t>
            </a:r>
            <a:endParaRPr lang="en-US" sz="5400" b="1" dirty="0">
              <a:solidFill>
                <a:srgbClr val="12162C"/>
              </a:solidFill>
              <a:latin typeface="+mn-lt"/>
            </a:endParaRPr>
          </a:p>
        </p:txBody>
      </p:sp>
    </p:spTree>
    <p:extLst>
      <p:ext uri="{BB962C8B-B14F-4D97-AF65-F5344CB8AC3E}">
        <p14:creationId xmlns:p14="http://schemas.microsoft.com/office/powerpoint/2010/main" val="3217881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4EF0BAA4-8B86-744B-85BE-5889689B3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438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C43E1F-40E9-DD44-9251-BD3CBCCFE5C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485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F6387BB9-2CB6-B748-9D38-30D4EDEA0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469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5FE42EDB-2C75-A54E-91E3-31114B7CF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818E95D-551C-AF4A-BBDD-24C5774A73BD}"/>
              </a:ext>
            </a:extLst>
          </p:cNvPr>
          <p:cNvSpPr>
            <a:spLocks noGrp="1"/>
          </p:cNvSpPr>
          <p:nvPr>
            <p:ph type="title"/>
          </p:nvPr>
        </p:nvSpPr>
        <p:spPr>
          <a:xfrm>
            <a:off x="658812" y="2166234"/>
            <a:ext cx="7139273" cy="3210537"/>
          </a:xfrm>
        </p:spPr>
        <p:txBody>
          <a:bodyPr vert="horz" lIns="91440" tIns="45720" rIns="91440" bIns="45720" rtlCol="0" anchor="b">
            <a:noAutofit/>
          </a:bodyPr>
          <a:lstStyle/>
          <a:p>
            <a:pPr>
              <a:lnSpc>
                <a:spcPct val="100000"/>
              </a:lnSpc>
            </a:pPr>
            <a:r>
              <a:rPr lang="en-US" sz="2600" dirty="0">
                <a:solidFill>
                  <a:schemeClr val="bg1"/>
                </a:solidFill>
                <a:latin typeface="+mn-lt"/>
              </a:rPr>
              <a:t>When materials that contain asbestos are disturbed or damaged, </a:t>
            </a:r>
            <a:r>
              <a:rPr lang="en-US" sz="2600" dirty="0" err="1">
                <a:solidFill>
                  <a:schemeClr val="bg1"/>
                </a:solidFill>
                <a:latin typeface="+mn-lt"/>
              </a:rPr>
              <a:t>fibres</a:t>
            </a:r>
            <a:r>
              <a:rPr lang="en-US" sz="2600" dirty="0">
                <a:solidFill>
                  <a:schemeClr val="bg1"/>
                </a:solidFill>
                <a:latin typeface="+mn-lt"/>
              </a:rPr>
              <a:t> are released into the air. </a:t>
            </a:r>
            <a:br>
              <a:rPr lang="en-US" sz="2600" dirty="0">
                <a:solidFill>
                  <a:schemeClr val="bg1"/>
                </a:solidFill>
                <a:latin typeface="+mn-lt"/>
              </a:rPr>
            </a:br>
            <a:r>
              <a:rPr lang="en-US" sz="2600" dirty="0">
                <a:solidFill>
                  <a:schemeClr val="bg1"/>
                </a:solidFill>
                <a:latin typeface="+mn-lt"/>
              </a:rPr>
              <a:t>When these </a:t>
            </a:r>
            <a:r>
              <a:rPr lang="en-US" sz="2600" dirty="0" err="1">
                <a:solidFill>
                  <a:schemeClr val="bg1"/>
                </a:solidFill>
                <a:latin typeface="+mn-lt"/>
              </a:rPr>
              <a:t>fibres</a:t>
            </a:r>
            <a:r>
              <a:rPr lang="en-US" sz="2600" dirty="0">
                <a:solidFill>
                  <a:schemeClr val="bg1"/>
                </a:solidFill>
                <a:latin typeface="+mn-lt"/>
              </a:rPr>
              <a:t> are inhaled they can cause serious diseases. These diseases will not affect you immediately; they often take a long time to develop, but once diagnosed, it is often too late to do anything. This is why it is important that you protect yourself now.</a:t>
            </a:r>
          </a:p>
        </p:txBody>
      </p:sp>
      <p:sp>
        <p:nvSpPr>
          <p:cNvPr id="8" name="TextBox 7">
            <a:extLst>
              <a:ext uri="{FF2B5EF4-FFF2-40B4-BE49-F238E27FC236}">
                <a16:creationId xmlns:a16="http://schemas.microsoft.com/office/drawing/2014/main" id="{603F4124-1694-374C-AC27-04E5461CB28B}"/>
              </a:ext>
            </a:extLst>
          </p:cNvPr>
          <p:cNvSpPr txBox="1"/>
          <p:nvPr/>
        </p:nvSpPr>
        <p:spPr>
          <a:xfrm>
            <a:off x="648538" y="1058238"/>
            <a:ext cx="6409807" cy="1107996"/>
          </a:xfrm>
          <a:prstGeom prst="rect">
            <a:avLst/>
          </a:prstGeom>
          <a:noFill/>
        </p:spPr>
        <p:txBody>
          <a:bodyPr wrap="square" rtlCol="0">
            <a:spAutoFit/>
          </a:bodyPr>
          <a:lstStyle/>
          <a:p>
            <a:r>
              <a:rPr lang="en-GB" sz="4800" b="1" dirty="0">
                <a:solidFill>
                  <a:schemeClr val="bg1"/>
                </a:solidFill>
              </a:rPr>
              <a:t>Introduction </a:t>
            </a:r>
            <a:endParaRPr lang="en-GB" sz="4800" dirty="0">
              <a:solidFill>
                <a:schemeClr val="bg1"/>
              </a:solidFill>
            </a:endParaRPr>
          </a:p>
          <a:p>
            <a:endParaRPr lang="en-US" dirty="0"/>
          </a:p>
        </p:txBody>
      </p:sp>
    </p:spTree>
    <p:extLst>
      <p:ext uri="{BB962C8B-B14F-4D97-AF65-F5344CB8AC3E}">
        <p14:creationId xmlns:p14="http://schemas.microsoft.com/office/powerpoint/2010/main" val="36348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hart&#10;&#10;Description automatically generated">
            <a:extLst>
              <a:ext uri="{FF2B5EF4-FFF2-40B4-BE49-F238E27FC236}">
                <a16:creationId xmlns:a16="http://schemas.microsoft.com/office/drawing/2014/main" id="{21345C25-BCAF-E941-B944-A2B69831B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32" hidden="1">
            <a:extLst>
              <a:ext uri="{FF2B5EF4-FFF2-40B4-BE49-F238E27FC236}">
                <a16:creationId xmlns:a16="http://schemas.microsoft.com/office/drawing/2014/main" id="{BF4B7DD6-3B06-4C16-B34D-4DC3E3F2E8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431AF-6BD5-4D0E-9087-34B0A5FA2760}"/>
              </a:ext>
            </a:extLst>
          </p:cNvPr>
          <p:cNvSpPr>
            <a:spLocks noGrp="1"/>
          </p:cNvSpPr>
          <p:nvPr>
            <p:ph type="title"/>
          </p:nvPr>
        </p:nvSpPr>
        <p:spPr>
          <a:xfrm>
            <a:off x="658813" y="3429000"/>
            <a:ext cx="10611938" cy="2269432"/>
          </a:xfrm>
        </p:spPr>
        <p:txBody>
          <a:bodyPr vert="horz" lIns="91440" tIns="45720" rIns="91440" bIns="45720" rtlCol="0" anchor="ctr">
            <a:noAutofit/>
          </a:bodyPr>
          <a:lstStyle/>
          <a:p>
            <a:r>
              <a:rPr lang="en-US" sz="5600" dirty="0">
                <a:solidFill>
                  <a:srgbClr val="12162C"/>
                </a:solidFill>
              </a:rPr>
              <a:t>What must you ask for before starting any works on buildings constructed before 2000?</a:t>
            </a:r>
            <a:endParaRPr lang="en-US" sz="5600" dirty="0">
              <a:solidFill>
                <a:srgbClr val="12162C"/>
              </a:solidFill>
              <a:latin typeface="+mn-lt"/>
            </a:endParaRPr>
          </a:p>
        </p:txBody>
      </p:sp>
      <p:sp>
        <p:nvSpPr>
          <p:cNvPr id="35" name="Rectangle 34" hidden="1">
            <a:extLst>
              <a:ext uri="{FF2B5EF4-FFF2-40B4-BE49-F238E27FC236}">
                <a16:creationId xmlns:a16="http://schemas.microsoft.com/office/drawing/2014/main" id="{120582D2-07E2-46B9-8A77-58C7E6574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2815" y="1427017"/>
            <a:ext cx="4000156" cy="4000156"/>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17276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hidden="1">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hidden="1">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699753"/>
            <a:ext cx="5459470" cy="545947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C0BFCB5-37A8-7343-B997-2638D4FFA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C0FCF9B-5B81-0949-ACD4-5BE6E1878266}"/>
              </a:ext>
            </a:extLst>
          </p:cNvPr>
          <p:cNvSpPr txBox="1">
            <a:spLocks/>
          </p:cNvSpPr>
          <p:nvPr/>
        </p:nvSpPr>
        <p:spPr>
          <a:xfrm>
            <a:off x="658813" y="2911296"/>
            <a:ext cx="6823812" cy="12492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600" dirty="0">
                <a:solidFill>
                  <a:srgbClr val="12162C"/>
                </a:solidFill>
                <a:latin typeface="+mn-lt"/>
              </a:rPr>
              <a:t>Where will you find asbestos?</a:t>
            </a:r>
          </a:p>
        </p:txBody>
      </p:sp>
    </p:spTree>
    <p:extLst>
      <p:ext uri="{BB962C8B-B14F-4D97-AF65-F5344CB8AC3E}">
        <p14:creationId xmlns:p14="http://schemas.microsoft.com/office/powerpoint/2010/main" val="341501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553C1BCF-94FB-0347-BAC0-9EB75D982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676B24-3AC1-044D-822B-F68F695A9455}"/>
              </a:ext>
            </a:extLst>
          </p:cNvPr>
          <p:cNvSpPr>
            <a:spLocks noGrp="1"/>
          </p:cNvSpPr>
          <p:nvPr>
            <p:ph type="title"/>
          </p:nvPr>
        </p:nvSpPr>
        <p:spPr>
          <a:xfrm>
            <a:off x="1087192" y="1407017"/>
            <a:ext cx="5120426" cy="4043965"/>
          </a:xfrm>
        </p:spPr>
        <p:txBody>
          <a:bodyPr>
            <a:noAutofit/>
          </a:bodyPr>
          <a:lstStyle/>
          <a:p>
            <a:r>
              <a:rPr lang="en-US" sz="4600" dirty="0">
                <a:solidFill>
                  <a:schemeClr val="bg1"/>
                </a:solidFill>
                <a:latin typeface="+mn-lt"/>
              </a:rPr>
              <a:t>What would you do if you thought that you discovered asbestos material in your work area?</a:t>
            </a:r>
          </a:p>
        </p:txBody>
      </p:sp>
    </p:spTree>
    <p:extLst>
      <p:ext uri="{BB962C8B-B14F-4D97-AF65-F5344CB8AC3E}">
        <p14:creationId xmlns:p14="http://schemas.microsoft.com/office/powerpoint/2010/main" val="327492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0BA35182-CE07-EE49-A908-B45DB9137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hidden="1">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431AF-6BD5-4D0E-9087-34B0A5FA2760}"/>
              </a:ext>
            </a:extLst>
          </p:cNvPr>
          <p:cNvSpPr>
            <a:spLocks noGrp="1"/>
          </p:cNvSpPr>
          <p:nvPr>
            <p:ph type="title"/>
          </p:nvPr>
        </p:nvSpPr>
        <p:spPr>
          <a:xfrm>
            <a:off x="658813" y="1906744"/>
            <a:ext cx="7403362" cy="3044511"/>
          </a:xfrm>
        </p:spPr>
        <p:txBody>
          <a:bodyPr vert="horz" lIns="91440" tIns="45720" rIns="91440" bIns="45720" rtlCol="0" anchor="t">
            <a:noAutofit/>
          </a:bodyPr>
          <a:lstStyle/>
          <a:p>
            <a:r>
              <a:rPr lang="en-US" sz="5600" dirty="0">
                <a:solidFill>
                  <a:srgbClr val="12162C"/>
                </a:solidFill>
                <a:latin typeface="+mn-lt"/>
              </a:rPr>
              <a:t>If asbestos </a:t>
            </a:r>
            <a:r>
              <a:rPr lang="en-US" sz="5600" dirty="0" err="1">
                <a:solidFill>
                  <a:srgbClr val="12162C"/>
                </a:solidFill>
                <a:latin typeface="+mn-lt"/>
              </a:rPr>
              <a:t>fibres</a:t>
            </a:r>
            <a:r>
              <a:rPr lang="en-US" sz="5600" dirty="0">
                <a:solidFill>
                  <a:srgbClr val="12162C"/>
                </a:solidFill>
                <a:latin typeface="+mn-lt"/>
              </a:rPr>
              <a:t> are breathed in, what damage can they cause your lungs?</a:t>
            </a:r>
          </a:p>
        </p:txBody>
      </p:sp>
      <p:sp>
        <p:nvSpPr>
          <p:cNvPr id="28" name="Freeform: Shape 27" hidden="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Construction Worker" hidden="1">
            <a:extLst>
              <a:ext uri="{FF2B5EF4-FFF2-40B4-BE49-F238E27FC236}">
                <a16:creationId xmlns:a16="http://schemas.microsoft.com/office/drawing/2014/main" id="{9EEDA34E-C06A-4F26-869E-AF58E75B75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1277917543"/>
      </p:ext>
    </p:extLst>
  </p:cSld>
  <p:clrMapOvr>
    <a:masterClrMapping/>
  </p:clrMapOvr>
</p:sld>
</file>

<file path=ppt/theme/theme1.xml><?xml version="1.0" encoding="utf-8"?>
<a:theme xmlns:a="http://schemas.openxmlformats.org/drawingml/2006/main" name="Office Theme">
  <a:themeElements>
    <a:clrScheme name="CEF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22E5D"/>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201</Words>
  <Application>Microsoft Macintosh PowerPoint</Application>
  <PresentationFormat>Widescreen</PresentationFormat>
  <Paragraphs>12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When materials that contain asbestos are disturbed or damaged, fibres are released into the air.  When these fibres are inhaled they can cause serious diseases. These diseases will not affect you immediately; they often take a long time to develop, but once diagnosed, it is often too late to do anything. This is why it is important that you protect yourself now.</vt:lpstr>
      <vt:lpstr>What must you ask for before starting any works on buildings constructed before 2000?</vt:lpstr>
      <vt:lpstr>PowerPoint Presentation</vt:lpstr>
      <vt:lpstr>What would you do if you thought that you discovered asbestos material in your work area?</vt:lpstr>
      <vt:lpstr>If asbestos fibres are breathed in, what damage can they cause your lungs?</vt:lpstr>
      <vt:lpstr>What training is required to remove asbestos?</vt:lpstr>
      <vt:lpstr>PowerPoint Presentation</vt:lpstr>
      <vt:lpstr>Does the work need to be carried out by a licensed contractor? </vt:lpstr>
      <vt:lpstr>If the work is not licensable, does the work need to be notified?</vt:lpstr>
      <vt:lpstr>What PPE &amp; RPE (Respiratory protective equipment) is required when removing asbestos?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REBOOT</dc:title>
  <dc:creator>Jonathan Caughey</dc:creator>
  <cp:lastModifiedBy>Jo @ Kmp</cp:lastModifiedBy>
  <cp:revision>18</cp:revision>
  <dcterms:created xsi:type="dcterms:W3CDTF">2020-11-16T12:30:58Z</dcterms:created>
  <dcterms:modified xsi:type="dcterms:W3CDTF">2021-10-05T12:26:44Z</dcterms:modified>
</cp:coreProperties>
</file>