
<file path=[Content_Types].xml><?xml version="1.0" encoding="utf-8"?>
<Types xmlns="http://schemas.openxmlformats.org/package/2006/content-types">
  <Default Extension="png" ContentType="image/png"/>
  <Default Extension="pdf" ContentType="application/pd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3" r:id="rId2"/>
    <p:sldMasterId id="2147483661" r:id="rId3"/>
  </p:sldMasterIdLst>
  <p:notesMasterIdLst>
    <p:notesMasterId r:id="rId21"/>
  </p:notesMasterIdLst>
  <p:sldIdLst>
    <p:sldId id="269" r:id="rId4"/>
    <p:sldId id="271" r:id="rId5"/>
    <p:sldId id="278" r:id="rId6"/>
    <p:sldId id="279" r:id="rId7"/>
    <p:sldId id="280" r:id="rId8"/>
    <p:sldId id="281" r:id="rId9"/>
    <p:sldId id="282" r:id="rId10"/>
    <p:sldId id="283" r:id="rId11"/>
    <p:sldId id="284" r:id="rId12"/>
    <p:sldId id="285" r:id="rId13"/>
    <p:sldId id="286" r:id="rId14"/>
    <p:sldId id="287" r:id="rId15"/>
    <p:sldId id="294" r:id="rId16"/>
    <p:sldId id="295" r:id="rId17"/>
    <p:sldId id="288" r:id="rId18"/>
    <p:sldId id="292" r:id="rId19"/>
    <p:sldId id="293"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xmlns:mv="urn:schemas-microsoft-com:mac:vml" xmlns:mc="http://schemas.openxmlformats.org/markup-compatibility/2006">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E00"/>
    <a:srgbClr val="0D3883"/>
    <a:srgbClr val="0C558B"/>
    <a:srgbClr val="0FC084"/>
    <a:srgbClr val="B8458B"/>
    <a:srgbClr val="55C35D"/>
    <a:srgbClr val="233854"/>
    <a:srgbClr val="6AB4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xmlns:mv="urn:schemas-microsoft-com:mac:vml" xmlns:mc="http://schemas.openxmlformats.org/markup-compatibility/2006"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921"/>
    <p:restoredTop sz="88783" autoAdjust="0"/>
  </p:normalViewPr>
  <p:slideViewPr>
    <p:cSldViewPr snapToGrid="0" snapToObjects="1">
      <p:cViewPr>
        <p:scale>
          <a:sx n="50" d="100"/>
          <a:sy n="50" d="100"/>
        </p:scale>
        <p:origin x="-1396" y="-236"/>
      </p:cViewPr>
      <p:guideLst>
        <p:guide orient="horz" pos="923"/>
        <p:guide pos="2598"/>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19B978-9513-6C49-B7D2-57E82484D0C2}" type="datetimeFigureOut">
              <a:rPr lang="en-US" smtClean="0"/>
              <a:pPr/>
              <a:t>3/21/2018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9A86014-D273-4044-A7A1-D5ED72C7BF86}" type="slidenum">
              <a:rPr lang="en-US" smtClean="0"/>
              <a:pPr/>
              <a:t>‹#›</a:t>
            </a:fld>
            <a:endParaRPr lang="en-US"/>
          </a:p>
        </p:txBody>
      </p:sp>
    </p:spTree>
    <p:extLst>
      <p:ext uri="{BB962C8B-B14F-4D97-AF65-F5344CB8AC3E}">
        <p14:creationId xmlns:p14="http://schemas.microsoft.com/office/powerpoint/2010/main" val="372061633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9A86014-D273-4044-A7A1-D5ED72C7BF86}"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smtClean="0">
                <a:solidFill>
                  <a:schemeClr val="tx1"/>
                </a:solidFill>
                <a:effectLst/>
                <a:latin typeface="+mn-lt"/>
                <a:ea typeface="+mn-ea"/>
                <a:cs typeface="+mn-cs"/>
              </a:rPr>
              <a:t>For everyone different exercises will affect them differently - for example:</a:t>
            </a:r>
          </a:p>
          <a:p>
            <a:r>
              <a:rPr lang="en-GB" sz="1200" kern="1200" dirty="0" smtClean="0">
                <a:solidFill>
                  <a:schemeClr val="tx1"/>
                </a:solidFill>
                <a:effectLst/>
                <a:latin typeface="+mn-lt"/>
                <a:ea typeface="+mn-ea"/>
                <a:cs typeface="+mn-cs"/>
              </a:rPr>
              <a:t>For one person walking up a steep hill might be moderate exercise and to another that may be vigorous exercise.</a:t>
            </a:r>
          </a:p>
          <a:p>
            <a:r>
              <a:rPr lang="en-GB" sz="1200" kern="1200" dirty="0" smtClean="0">
                <a:solidFill>
                  <a:schemeClr val="tx1"/>
                </a:solidFill>
                <a:effectLst/>
                <a:latin typeface="+mn-lt"/>
                <a:ea typeface="+mn-ea"/>
                <a:cs typeface="+mn-cs"/>
              </a:rPr>
              <a:t>So what does that mean for you?</a:t>
            </a:r>
          </a:p>
          <a:p>
            <a:r>
              <a:rPr lang="en-GB" sz="1200" kern="1200" dirty="0" smtClean="0">
                <a:solidFill>
                  <a:schemeClr val="tx1"/>
                </a:solidFill>
                <a:effectLst/>
                <a:latin typeface="+mn-lt"/>
                <a:ea typeface="+mn-ea"/>
                <a:cs typeface="+mn-cs"/>
              </a:rPr>
              <a:t>Moderate Intensity - is when your heart beats faster, you sweat but you can still talk</a:t>
            </a:r>
          </a:p>
          <a:p>
            <a:r>
              <a:rPr lang="en-GB" sz="1200" kern="1200" dirty="0" smtClean="0">
                <a:solidFill>
                  <a:schemeClr val="tx1"/>
                </a:solidFill>
                <a:effectLst/>
                <a:latin typeface="+mn-lt"/>
                <a:ea typeface="+mn-ea"/>
                <a:cs typeface="+mn-cs"/>
              </a:rPr>
              <a:t>Vigorous Intensity  - is when your heart beats faster, you sweat a lot and you can’t talk</a:t>
            </a:r>
          </a:p>
          <a:p>
            <a:r>
              <a:rPr lang="en-GB" sz="1200" kern="1200" dirty="0" smtClean="0">
                <a:solidFill>
                  <a:schemeClr val="tx1"/>
                </a:solidFill>
                <a:effectLst/>
                <a:latin typeface="+mn-lt"/>
                <a:ea typeface="+mn-ea"/>
                <a:cs typeface="+mn-cs"/>
              </a:rPr>
              <a:t>It is important to do a level which suits your own capabilities and again building it up so that it will be more sustainable.</a:t>
            </a:r>
            <a:endParaRPr lang="en-GB" altLang="en-US" dirty="0" smtClean="0">
              <a:ea typeface="ＭＳ Ｐゴシック" pitchFamily="34" charset="-128"/>
            </a:endParaRPr>
          </a:p>
        </p:txBody>
      </p:sp>
      <p:sp>
        <p:nvSpPr>
          <p:cNvPr id="4" name="Slide Number Placeholder 3"/>
          <p:cNvSpPr>
            <a:spLocks noGrp="1"/>
          </p:cNvSpPr>
          <p:nvPr>
            <p:ph type="sldNum" sz="quarter" idx="10"/>
          </p:nvPr>
        </p:nvSpPr>
        <p:spPr/>
        <p:txBody>
          <a:bodyPr/>
          <a:lstStyle/>
          <a:p>
            <a:fld id="{B9A86014-D273-4044-A7A1-D5ED72C7BF86}"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altLang="en-US" dirty="0" smtClean="0">
                <a:ea typeface="ＭＳ Ｐゴシック" pitchFamily="34" charset="-128"/>
              </a:rPr>
              <a:t>It is also important that everyone does strengthening exercises at least 2 days a week. This can be anything as simple as carrying heavy loads e.g. groceries, lifting weights or body weight exercises e.g. stepping, jumping, dancing. We are not asking you to join a gym and start lifting weights. Just simple every day exercises build into your daily routine can have the same beneficial effects.</a:t>
            </a:r>
          </a:p>
          <a:p>
            <a:endParaRPr lang="en-GB" altLang="en-US" dirty="0" smtClean="0">
              <a:ea typeface="ＭＳ Ｐゴシック" pitchFamily="34" charset="-128"/>
            </a:endParaRPr>
          </a:p>
          <a:p>
            <a:r>
              <a:rPr lang="en-GB" altLang="en-US" dirty="0" smtClean="0">
                <a:ea typeface="ＭＳ Ｐゴシック" pitchFamily="34" charset="-128"/>
              </a:rPr>
              <a:t>It is excellent that you are physically active for 30-45 mins but we need to keep moving the rest of the day as you shouldn't sit for more than 2 hours at a time. Our joints and muscles need to keep moving. It is also important that with exercise, you also eat a health balanced diet to stay a healthy weight and help reduce other risk factors such as blood pressure and </a:t>
            </a:r>
            <a:r>
              <a:rPr lang="en-GB" altLang="en-US" dirty="0" smtClean="0">
                <a:ea typeface="ＭＳ Ｐゴシック" pitchFamily="34" charset="-128"/>
              </a:rPr>
              <a:t>cholesterol.</a:t>
            </a:r>
            <a:endParaRPr lang="en-GB" altLang="en-US" dirty="0" smtClean="0"/>
          </a:p>
        </p:txBody>
      </p:sp>
      <p:sp>
        <p:nvSpPr>
          <p:cNvPr id="4" name="Slide Number Placeholder 3"/>
          <p:cNvSpPr>
            <a:spLocks noGrp="1"/>
          </p:cNvSpPr>
          <p:nvPr>
            <p:ph type="sldNum" sz="quarter" idx="10"/>
          </p:nvPr>
        </p:nvSpPr>
        <p:spPr/>
        <p:txBody>
          <a:bodyPr/>
          <a:lstStyle/>
          <a:p>
            <a:fld id="{B9A86014-D273-4044-A7A1-D5ED72C7BF86}"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ltLang="en-US" dirty="0" smtClean="0"/>
          </a:p>
        </p:txBody>
      </p:sp>
      <p:sp>
        <p:nvSpPr>
          <p:cNvPr id="4" name="Slide Number Placeholder 3"/>
          <p:cNvSpPr>
            <a:spLocks noGrp="1"/>
          </p:cNvSpPr>
          <p:nvPr>
            <p:ph type="sldNum" sz="quarter" idx="10"/>
          </p:nvPr>
        </p:nvSpPr>
        <p:spPr/>
        <p:txBody>
          <a:bodyPr/>
          <a:lstStyle/>
          <a:p>
            <a:fld id="{B9A86014-D273-4044-A7A1-D5ED72C7BF86}"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ltLang="en-US" dirty="0" smtClean="0"/>
          </a:p>
        </p:txBody>
      </p:sp>
      <p:sp>
        <p:nvSpPr>
          <p:cNvPr id="4" name="Slide Number Placeholder 3"/>
          <p:cNvSpPr>
            <a:spLocks noGrp="1"/>
          </p:cNvSpPr>
          <p:nvPr>
            <p:ph type="sldNum" sz="quarter" idx="10"/>
          </p:nvPr>
        </p:nvSpPr>
        <p:spPr/>
        <p:txBody>
          <a:bodyPr/>
          <a:lstStyle/>
          <a:p>
            <a:fld id="{B9A86014-D273-4044-A7A1-D5ED72C7BF86}"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altLang="en-US" dirty="0" smtClean="0">
                <a:solidFill>
                  <a:srgbClr val="C4BD97"/>
                </a:solidFill>
                <a:ea typeface="ＭＳ Ｐゴシック" pitchFamily="34" charset="-128"/>
              </a:rPr>
              <a:t>In summary:</a:t>
            </a:r>
          </a:p>
          <a:p>
            <a:r>
              <a:rPr lang="en-GB" altLang="en-US" dirty="0" smtClean="0">
                <a:solidFill>
                  <a:srgbClr val="C4BD97"/>
                </a:solidFill>
                <a:ea typeface="ＭＳ Ｐゴシック" pitchFamily="34" charset="-128"/>
              </a:rPr>
              <a:t>Eat a balanced diet</a:t>
            </a:r>
          </a:p>
          <a:p>
            <a:r>
              <a:rPr lang="en-GB" altLang="en-US" dirty="0" smtClean="0">
                <a:solidFill>
                  <a:srgbClr val="C4BD97"/>
                </a:solidFill>
                <a:ea typeface="ＭＳ Ｐゴシック" pitchFamily="34" charset="-128"/>
              </a:rPr>
              <a:t>Children - 60 minutes of moderate to vigorous intensity physical activity a day </a:t>
            </a:r>
          </a:p>
          <a:p>
            <a:r>
              <a:rPr lang="en-GB" altLang="en-US" dirty="0" smtClean="0">
                <a:solidFill>
                  <a:srgbClr val="C4BD97"/>
                </a:solidFill>
                <a:ea typeface="ＭＳ Ｐゴシック" pitchFamily="34" charset="-128"/>
              </a:rPr>
              <a:t>Adults – 150 minutes of moderate to vigorous intensity physical activity a week</a:t>
            </a:r>
          </a:p>
          <a:p>
            <a:r>
              <a:rPr lang="en-GB" altLang="en-US" dirty="0" smtClean="0">
                <a:solidFill>
                  <a:srgbClr val="C4BD97"/>
                </a:solidFill>
                <a:ea typeface="ＭＳ Ｐゴシック" pitchFamily="34" charset="-128"/>
              </a:rPr>
              <a:t>Stub out smoking</a:t>
            </a:r>
          </a:p>
          <a:p>
            <a:r>
              <a:rPr lang="en-GB" altLang="en-US" dirty="0" smtClean="0">
                <a:solidFill>
                  <a:srgbClr val="C4BD97"/>
                </a:solidFill>
                <a:ea typeface="ＭＳ Ｐゴシック" pitchFamily="34" charset="-128"/>
              </a:rPr>
              <a:t>Cut back on the booze</a:t>
            </a:r>
          </a:p>
          <a:p>
            <a:endParaRPr lang="en-GB" altLang="en-US" dirty="0" smtClean="0"/>
          </a:p>
        </p:txBody>
      </p:sp>
      <p:sp>
        <p:nvSpPr>
          <p:cNvPr id="4" name="Slide Number Placeholder 3"/>
          <p:cNvSpPr>
            <a:spLocks noGrp="1"/>
          </p:cNvSpPr>
          <p:nvPr>
            <p:ph type="sldNum" sz="quarter" idx="10"/>
          </p:nvPr>
        </p:nvSpPr>
        <p:spPr/>
        <p:txBody>
          <a:bodyPr/>
          <a:lstStyle/>
          <a:p>
            <a:fld id="{B9A86014-D273-4044-A7A1-D5ED72C7BF86}"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ltLang="en-US" dirty="0" smtClean="0"/>
          </a:p>
        </p:txBody>
      </p:sp>
      <p:sp>
        <p:nvSpPr>
          <p:cNvPr id="4" name="Slide Number Placeholder 3"/>
          <p:cNvSpPr>
            <a:spLocks noGrp="1"/>
          </p:cNvSpPr>
          <p:nvPr>
            <p:ph type="sldNum" sz="quarter" idx="10"/>
          </p:nvPr>
        </p:nvSpPr>
        <p:spPr/>
        <p:txBody>
          <a:bodyPr/>
          <a:lstStyle/>
          <a:p>
            <a:fld id="{B9A86014-D273-4044-A7A1-D5ED72C7BF86}"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9A86014-D273-4044-A7A1-D5ED72C7BF86}"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9A86014-D273-4044-A7A1-D5ED72C7BF86}" type="slidenum">
              <a:rPr lang="en-US" smtClean="0"/>
              <a:pPr/>
              <a:t>17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altLang="en-US" b="1" dirty="0" smtClean="0">
                <a:ea typeface="ＭＳ Ｐゴシック" pitchFamily="34" charset="-128"/>
              </a:rPr>
              <a:t>Background risk factors </a:t>
            </a:r>
            <a:r>
              <a:rPr lang="en-GB" altLang="en-US" dirty="0" smtClean="0">
                <a:ea typeface="ＭＳ Ｐゴシック" pitchFamily="34" charset="-128"/>
              </a:rPr>
              <a:t>are</a:t>
            </a:r>
            <a:r>
              <a:rPr lang="en-GB" altLang="en-US" b="1" dirty="0" smtClean="0">
                <a:ea typeface="ＭＳ Ｐゴシック" pitchFamily="34" charset="-128"/>
              </a:rPr>
              <a:t> </a:t>
            </a:r>
            <a:r>
              <a:rPr lang="en-GB" altLang="en-US" dirty="0" smtClean="0">
                <a:ea typeface="ＭＳ Ｐゴシック" pitchFamily="34" charset="-128"/>
              </a:rPr>
              <a:t>uncontrollable : age, gender, family history, other health conditions</a:t>
            </a:r>
          </a:p>
          <a:p>
            <a:pPr eaLnBrk="1" hangingPunct="1"/>
            <a:r>
              <a:rPr lang="en-US" altLang="en-US" dirty="0" smtClean="0">
                <a:solidFill>
                  <a:srgbClr val="C4BD97"/>
                </a:solidFill>
                <a:ea typeface="ＭＳ Ｐゴシック" pitchFamily="34" charset="-128"/>
              </a:rPr>
              <a:t>Family</a:t>
            </a:r>
          </a:p>
          <a:p>
            <a:pPr eaLnBrk="1" hangingPunct="1"/>
            <a:endParaRPr lang="en-US" altLang="en-US" dirty="0" smtClean="0">
              <a:ea typeface="ＭＳ Ｐゴシック" pitchFamily="34" charset="-128"/>
            </a:endParaRPr>
          </a:p>
          <a:p>
            <a:pPr eaLnBrk="1" hangingPunct="1"/>
            <a:r>
              <a:rPr lang="en-US" altLang="en-US" dirty="0" smtClean="0">
                <a:ea typeface="ＭＳ Ｐゴシック" pitchFamily="34" charset="-128"/>
              </a:rPr>
              <a:t>Age – the risk of a heart and stroke increases with age</a:t>
            </a:r>
          </a:p>
          <a:p>
            <a:pPr eaLnBrk="1" hangingPunct="1"/>
            <a:r>
              <a:rPr lang="en-US" altLang="en-US" dirty="0" smtClean="0">
                <a:ea typeface="ＭＳ Ｐゴシック" pitchFamily="34" charset="-128"/>
              </a:rPr>
              <a:t>Gender – men are at more risk of heart disease than women</a:t>
            </a:r>
          </a:p>
          <a:p>
            <a:pPr eaLnBrk="1" hangingPunct="1"/>
            <a:r>
              <a:rPr lang="en-US" altLang="en-US" dirty="0" smtClean="0">
                <a:ea typeface="ＭＳ Ｐゴシック" pitchFamily="34" charset="-128"/>
              </a:rPr>
              <a:t>Ethnic origin – people from afro </a:t>
            </a:r>
            <a:r>
              <a:rPr lang="en-US" altLang="en-US" dirty="0" err="1" smtClean="0">
                <a:ea typeface="ＭＳ Ｐゴシック" pitchFamily="34" charset="-128"/>
              </a:rPr>
              <a:t>caribbean</a:t>
            </a:r>
            <a:r>
              <a:rPr lang="en-US" altLang="en-US" dirty="0" smtClean="0">
                <a:ea typeface="ＭＳ Ｐゴシック" pitchFamily="34" charset="-128"/>
              </a:rPr>
              <a:t> or south east </a:t>
            </a:r>
            <a:r>
              <a:rPr lang="en-US" altLang="en-US" dirty="0" err="1" smtClean="0">
                <a:ea typeface="ＭＳ Ｐゴシック" pitchFamily="34" charset="-128"/>
              </a:rPr>
              <a:t>asian</a:t>
            </a:r>
            <a:r>
              <a:rPr lang="en-US" altLang="en-US" dirty="0" smtClean="0">
                <a:ea typeface="ＭＳ Ｐゴシック" pitchFamily="34" charset="-128"/>
              </a:rPr>
              <a:t> background have an increased chance of a heart attack or stroke</a:t>
            </a:r>
          </a:p>
          <a:p>
            <a:pPr eaLnBrk="1" hangingPunct="1"/>
            <a:r>
              <a:rPr lang="en-US" altLang="en-US" dirty="0" smtClean="0">
                <a:ea typeface="ＭＳ Ｐゴシック" pitchFamily="34" charset="-128"/>
              </a:rPr>
              <a:t>If you have already had a stroke or heart attack</a:t>
            </a:r>
          </a:p>
          <a:p>
            <a:pPr eaLnBrk="1" hangingPunct="1"/>
            <a:r>
              <a:rPr lang="en-US" altLang="en-US" dirty="0" smtClean="0">
                <a:ea typeface="ＭＳ Ｐゴシック" pitchFamily="34" charset="-128"/>
              </a:rPr>
              <a:t>Family history – if your parents or grandparents had a heart attack or stroke at an early age (under 55 for men and under 65 for women) your own chances will be higher.</a:t>
            </a:r>
          </a:p>
          <a:p>
            <a:pPr eaLnBrk="1" hangingPunct="1"/>
            <a:endParaRPr lang="en-US" altLang="en-US" dirty="0" smtClean="0">
              <a:ea typeface="ＭＳ Ｐゴシック" pitchFamily="34" charset="-128"/>
            </a:endParaRPr>
          </a:p>
          <a:p>
            <a:pPr eaLnBrk="1" hangingPunct="1"/>
            <a:endParaRPr lang="en-US" altLang="en-US" dirty="0" smtClean="0">
              <a:ea typeface="ＭＳ Ｐゴシック" pitchFamily="34" charset="-128"/>
            </a:endParaRPr>
          </a:p>
          <a:p>
            <a:pPr eaLnBrk="1" hangingPunct="1"/>
            <a:r>
              <a:rPr lang="en-US" altLang="en-US" b="1" dirty="0" err="1" smtClean="0">
                <a:ea typeface="ＭＳ Ｐゴシック" pitchFamily="34" charset="-128"/>
              </a:rPr>
              <a:t>Behavioural</a:t>
            </a:r>
            <a:r>
              <a:rPr lang="en-US" altLang="en-US" b="1" dirty="0" smtClean="0">
                <a:ea typeface="ＭＳ Ｐゴシック" pitchFamily="34" charset="-128"/>
              </a:rPr>
              <a:t> (i.e. lifestyle choices) risk factors</a:t>
            </a:r>
            <a:r>
              <a:rPr lang="en-US" altLang="en-US" dirty="0" smtClean="0">
                <a:ea typeface="ＭＳ Ｐゴシック" pitchFamily="34" charset="-128"/>
              </a:rPr>
              <a:t> – smoking, alcohol, lack of exercise and unhealthy diet</a:t>
            </a:r>
          </a:p>
          <a:p>
            <a:pPr eaLnBrk="1" hangingPunct="1"/>
            <a:endParaRPr lang="en-US" altLang="en-US" dirty="0" smtClean="0">
              <a:ea typeface="ＭＳ Ｐゴシック" pitchFamily="34" charset="-128"/>
            </a:endParaRPr>
          </a:p>
          <a:p>
            <a:pPr eaLnBrk="1" hangingPunct="1"/>
            <a:r>
              <a:rPr lang="en-US" altLang="en-US" b="1" dirty="0" smtClean="0">
                <a:ea typeface="ＭＳ Ｐゴシック" pitchFamily="34" charset="-128"/>
              </a:rPr>
              <a:t>Intermediate risk factors  (i.e. caused by the lifestyle choices) - </a:t>
            </a:r>
            <a:r>
              <a:rPr lang="en-US" altLang="en-US" dirty="0" smtClean="0">
                <a:ea typeface="ＭＳ Ｐゴシック" pitchFamily="34" charset="-128"/>
              </a:rPr>
              <a:t>High blood pressure, high cholesterol, obesity and diabetes</a:t>
            </a:r>
          </a:p>
          <a:p>
            <a:pPr eaLnBrk="1" hangingPunct="1"/>
            <a:endParaRPr lang="en-US" altLang="en-US" dirty="0" smtClean="0">
              <a:ea typeface="ＭＳ Ｐゴシック" pitchFamily="34" charset="-128"/>
            </a:endParaRPr>
          </a:p>
          <a:p>
            <a:pPr eaLnBrk="1" hangingPunct="1"/>
            <a:r>
              <a:rPr lang="en-US" altLang="en-US" dirty="0" smtClean="0">
                <a:ea typeface="ＭＳ Ｐゴシック" pitchFamily="34" charset="-128"/>
              </a:rPr>
              <a:t>Today we are going to focus at the risk associated with a unhealthy diet to a heart attack and stroke.</a:t>
            </a:r>
            <a:endParaRPr lang="en-GB" altLang="en-US" dirty="0" smtClean="0">
              <a:ea typeface="ＭＳ Ｐゴシック" pitchFamily="34" charset="-128"/>
            </a:endParaRPr>
          </a:p>
        </p:txBody>
      </p:sp>
      <p:sp>
        <p:nvSpPr>
          <p:cNvPr id="4" name="Slide Number Placeholder 3"/>
          <p:cNvSpPr>
            <a:spLocks noGrp="1"/>
          </p:cNvSpPr>
          <p:nvPr>
            <p:ph type="sldNum" sz="quarter" idx="10"/>
          </p:nvPr>
        </p:nvSpPr>
        <p:spPr/>
        <p:txBody>
          <a:bodyPr/>
          <a:lstStyle/>
          <a:p>
            <a:fld id="{B9A86014-D273-4044-A7A1-D5ED72C7BF86}"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altLang="en-US" dirty="0" smtClean="0">
                <a:ea typeface="ＭＳ Ｐゴシック" pitchFamily="34" charset="-128"/>
              </a:rPr>
              <a:t>Its all about balance!</a:t>
            </a:r>
          </a:p>
          <a:p>
            <a:pPr eaLnBrk="1" hangingPunct="1"/>
            <a:r>
              <a:rPr lang="en-US" altLang="en-US" dirty="0" smtClean="0">
                <a:ea typeface="ＭＳ Ｐゴシック" pitchFamily="34" charset="-128"/>
              </a:rPr>
              <a:t>If you eat more calories than you burn off in physical activity you will end up carrying too much weight. </a:t>
            </a:r>
          </a:p>
          <a:p>
            <a:pPr eaLnBrk="1" hangingPunct="1"/>
            <a:r>
              <a:rPr lang="en-US" altLang="en-US" dirty="0" smtClean="0">
                <a:ea typeface="ＭＳ Ｐゴシック" pitchFamily="34" charset="-128"/>
              </a:rPr>
              <a:t>If you eat too few calories than you burn through physical activity, then you will lose too much weight and this is just as dangerous as this can lead to poor circulation and lead to coronary heart disease and irregular heart rate.</a:t>
            </a:r>
          </a:p>
          <a:p>
            <a:pPr eaLnBrk="1" hangingPunct="1"/>
            <a:r>
              <a:rPr lang="en-US" altLang="en-US" dirty="0" smtClean="0">
                <a:ea typeface="ＭＳ Ｐゴシック" pitchFamily="34" charset="-128"/>
              </a:rPr>
              <a:t>We also need some fat to keep us warm, give us energy and protect our organs.</a:t>
            </a:r>
          </a:p>
          <a:p>
            <a:pPr eaLnBrk="1" hangingPunct="1"/>
            <a:endParaRPr lang="en-US" altLang="en-US" dirty="0" smtClean="0">
              <a:ea typeface="ＭＳ Ｐゴシック" pitchFamily="34" charset="-128"/>
            </a:endParaRPr>
          </a:p>
          <a:p>
            <a:pPr eaLnBrk="1" hangingPunct="1"/>
            <a:r>
              <a:rPr lang="en-US" altLang="en-US" dirty="0" smtClean="0">
                <a:ea typeface="ＭＳ Ｐゴシック" pitchFamily="34" charset="-128"/>
              </a:rPr>
              <a:t>You need to balance out the amount of calories eaten and the number of calories burned to maintain a healthy weight. </a:t>
            </a:r>
            <a:endParaRPr lang="en-GB" altLang="en-US" dirty="0" smtClean="0">
              <a:ea typeface="ＭＳ Ｐゴシック" pitchFamily="34" charset="-128"/>
            </a:endParaRPr>
          </a:p>
          <a:p>
            <a:endParaRPr lang="en-US" dirty="0"/>
          </a:p>
        </p:txBody>
      </p:sp>
      <p:sp>
        <p:nvSpPr>
          <p:cNvPr id="4" name="Slide Number Placeholder 3"/>
          <p:cNvSpPr>
            <a:spLocks noGrp="1"/>
          </p:cNvSpPr>
          <p:nvPr>
            <p:ph type="sldNum" sz="quarter" idx="10"/>
          </p:nvPr>
        </p:nvSpPr>
        <p:spPr/>
        <p:txBody>
          <a:bodyPr/>
          <a:lstStyle/>
          <a:p>
            <a:fld id="{B9A86014-D273-4044-A7A1-D5ED72C7BF86}"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smtClean="0">
                <a:solidFill>
                  <a:schemeClr val="tx1"/>
                </a:solidFill>
                <a:effectLst/>
                <a:latin typeface="+mn-lt"/>
                <a:ea typeface="+mn-ea"/>
                <a:cs typeface="+mn-cs"/>
              </a:rPr>
              <a:t>The `</a:t>
            </a:r>
            <a:r>
              <a:rPr lang="en-GB" sz="1200" kern="1200" dirty="0" err="1" smtClean="0">
                <a:solidFill>
                  <a:schemeClr val="tx1"/>
                </a:solidFill>
                <a:effectLst/>
                <a:latin typeface="+mn-lt"/>
                <a:ea typeface="+mn-ea"/>
                <a:cs typeface="+mn-cs"/>
              </a:rPr>
              <a:t>Eatwell</a:t>
            </a:r>
            <a:r>
              <a:rPr lang="en-GB" sz="1200" kern="1200" dirty="0" smtClean="0">
                <a:solidFill>
                  <a:schemeClr val="tx1"/>
                </a:solidFill>
                <a:effectLst/>
                <a:latin typeface="+mn-lt"/>
                <a:ea typeface="+mn-ea"/>
                <a:cs typeface="+mn-cs"/>
              </a:rPr>
              <a:t> Guide' is a really useful tool to help us balance our daily meals.  It tells us which food groups to eat and in what amounts. </a:t>
            </a:r>
          </a:p>
          <a:p>
            <a:r>
              <a:rPr lang="en-GB" sz="1200" kern="1200" dirty="0" smtClean="0">
                <a:solidFill>
                  <a:schemeClr val="tx1"/>
                </a:solidFill>
                <a:effectLst/>
                <a:latin typeface="+mn-lt"/>
                <a:ea typeface="+mn-ea"/>
                <a:cs typeface="+mn-cs"/>
              </a:rPr>
              <a:t>It is made up of the 5 main food groups:</a:t>
            </a:r>
          </a:p>
          <a:p>
            <a:r>
              <a:rPr lang="en-GB" sz="1200" kern="1200" dirty="0" smtClean="0">
                <a:solidFill>
                  <a:schemeClr val="tx1"/>
                </a:solidFill>
                <a:effectLst/>
                <a:latin typeface="+mn-lt"/>
                <a:ea typeface="+mn-ea"/>
                <a:cs typeface="+mn-cs"/>
              </a:rPr>
              <a:t>Fruit and vegetables (5 portions a day: 3 vegetables and 2 fruit and provides vitamins and minerals)</a:t>
            </a:r>
          </a:p>
          <a:p>
            <a:r>
              <a:rPr lang="en-GB" sz="1200" kern="1200" dirty="0" smtClean="0">
                <a:solidFill>
                  <a:schemeClr val="tx1"/>
                </a:solidFill>
                <a:effectLst/>
                <a:latin typeface="+mn-lt"/>
                <a:ea typeface="+mn-ea"/>
                <a:cs typeface="+mn-cs"/>
              </a:rPr>
              <a:t>Potatoes, bread rice and pasta (6 portions a day and provide energy and fibre esp. wholegrain and wholemeal varieties) are similar in size and the two biggest groups on the plate meaning we should be eating most of those types of foods. </a:t>
            </a:r>
          </a:p>
          <a:p>
            <a:r>
              <a:rPr lang="en-GB" sz="1200" kern="1200" dirty="0" smtClean="0">
                <a:solidFill>
                  <a:schemeClr val="tx1"/>
                </a:solidFill>
                <a:effectLst/>
                <a:latin typeface="+mn-lt"/>
                <a:ea typeface="+mn-ea"/>
                <a:cs typeface="+mn-cs"/>
              </a:rPr>
              <a:t>Beans, pulses, fish, eggs &amp; meat (2-3 portions a day and provide protein and omega 3 fatty acids from fish esp. oily fish which protects the heart) is next in size, and all of these groups portion sizes are the size of the palm of your hand. </a:t>
            </a:r>
          </a:p>
          <a:p>
            <a:r>
              <a:rPr lang="en-GB" sz="1200" kern="1200" dirty="0" smtClean="0">
                <a:solidFill>
                  <a:schemeClr val="tx1"/>
                </a:solidFill>
                <a:effectLst/>
                <a:latin typeface="+mn-lt"/>
                <a:ea typeface="+mn-ea"/>
                <a:cs typeface="+mn-cs"/>
              </a:rPr>
              <a:t>Dairy &amp; alternatives (3 portions a day and provides calcium) portion sizes are smaller due to the high fat content e.g. Butter = small match box. </a:t>
            </a:r>
          </a:p>
          <a:p>
            <a:r>
              <a:rPr lang="en-GB" sz="1200" kern="1200" dirty="0" smtClean="0">
                <a:solidFill>
                  <a:schemeClr val="tx1"/>
                </a:solidFill>
                <a:effectLst/>
                <a:latin typeface="+mn-lt"/>
                <a:ea typeface="+mn-ea"/>
                <a:cs typeface="+mn-cs"/>
              </a:rPr>
              <a:t>The smallest group is the Oils and spreads, so we shouldn't eat too much of these. This group includes things like vegetable oil, olive oil etc. and flora, </a:t>
            </a:r>
            <a:r>
              <a:rPr lang="en-GB" sz="1200" kern="1200" dirty="0" err="1" smtClean="0">
                <a:solidFill>
                  <a:schemeClr val="tx1"/>
                </a:solidFill>
                <a:effectLst/>
                <a:latin typeface="+mn-lt"/>
                <a:ea typeface="+mn-ea"/>
                <a:cs typeface="+mn-cs"/>
              </a:rPr>
              <a:t>benecol</a:t>
            </a:r>
            <a:r>
              <a:rPr lang="en-GB" sz="1200" kern="1200" dirty="0" smtClean="0">
                <a:solidFill>
                  <a:schemeClr val="tx1"/>
                </a:solidFill>
                <a:effectLst/>
                <a:latin typeface="+mn-lt"/>
                <a:ea typeface="+mn-ea"/>
                <a:cs typeface="+mn-cs"/>
              </a:rPr>
              <a:t>, golden olive etc. </a:t>
            </a:r>
          </a:p>
          <a:p>
            <a:r>
              <a:rPr lang="en-GB" sz="1200" kern="1200" dirty="0" smtClean="0">
                <a:solidFill>
                  <a:schemeClr val="tx1"/>
                </a:solidFill>
                <a:effectLst/>
                <a:latin typeface="+mn-lt"/>
                <a:ea typeface="+mn-ea"/>
                <a:cs typeface="+mn-cs"/>
              </a:rPr>
              <a:t>These 5 groups are all foods we should be including in a healthy diet. You can see that things such as fluid intake (6-8 glasses each day – coffee and tea contributes to this until 3 cups, after which it dehydrates), calorie intake, foods high in fat, sugars and salt and a labelling guide are also included around the outside. </a:t>
            </a:r>
          </a:p>
          <a:p>
            <a:r>
              <a:rPr lang="en-GB" sz="1200" kern="1200" dirty="0" smtClean="0">
                <a:solidFill>
                  <a:schemeClr val="tx1"/>
                </a:solidFill>
                <a:effectLst/>
                <a:latin typeface="+mn-lt"/>
                <a:ea typeface="+mn-ea"/>
                <a:cs typeface="+mn-cs"/>
              </a:rPr>
              <a:t>The foods high in fat, sugars and salt have been placed to the side and out of the “plate” to emphasise that they should be kept as treats and only eaten in small amounts. </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9A86014-D273-4044-A7A1-D5ED72C7BF86}"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smtClean="0">
                <a:solidFill>
                  <a:schemeClr val="tx1"/>
                </a:solidFill>
                <a:effectLst/>
                <a:latin typeface="+mn-lt"/>
                <a:ea typeface="+mn-ea"/>
                <a:cs typeface="+mn-cs"/>
              </a:rPr>
              <a:t>I would like you to guess how many sugar cubes are in each of the products I am about to show you. A sugar cube is about the size of a dice. Adults are only allowed 7 extra sugar cubes per day; 4-6 year olds = 5 per day; 7-10 year olds = 6 per day</a:t>
            </a:r>
          </a:p>
          <a:p>
            <a:pPr lvl="0"/>
            <a:r>
              <a:rPr lang="en-GB" sz="1200" kern="1200" dirty="0" err="1" smtClean="0">
                <a:solidFill>
                  <a:schemeClr val="tx1"/>
                </a:solidFill>
                <a:effectLst/>
                <a:latin typeface="+mn-lt"/>
                <a:ea typeface="+mn-ea"/>
                <a:cs typeface="+mn-cs"/>
              </a:rPr>
              <a:t>Onken</a:t>
            </a:r>
            <a:r>
              <a:rPr lang="en-GB" sz="1200" kern="1200" dirty="0" smtClean="0">
                <a:solidFill>
                  <a:schemeClr val="tx1"/>
                </a:solidFill>
                <a:effectLst/>
                <a:latin typeface="+mn-lt"/>
                <a:ea typeface="+mn-ea"/>
                <a:cs typeface="+mn-cs"/>
              </a:rPr>
              <a:t> Fat-free Strawberry Yoghurt 450g per pot  - 5 sugar cubes per 150g serving (once you add flavour you add sugar, therefore choose natural/Greek style yoghurt with natural fruit) </a:t>
            </a:r>
          </a:p>
          <a:p>
            <a:pPr lvl="0"/>
            <a:r>
              <a:rPr lang="en-GB" sz="1200" kern="1200" dirty="0" smtClean="0">
                <a:solidFill>
                  <a:schemeClr val="tx1"/>
                </a:solidFill>
                <a:effectLst/>
                <a:latin typeface="+mn-lt"/>
                <a:ea typeface="+mn-ea"/>
                <a:cs typeface="+mn-cs"/>
              </a:rPr>
              <a:t>Share packet Jelly Babies – 18.5 (</a:t>
            </a:r>
            <a:r>
              <a:rPr lang="en-GB" sz="1200" kern="1200" dirty="0" err="1" smtClean="0">
                <a:solidFill>
                  <a:schemeClr val="tx1"/>
                </a:solidFill>
                <a:effectLst/>
                <a:latin typeface="+mn-lt"/>
                <a:ea typeface="+mn-ea"/>
                <a:cs typeface="+mn-cs"/>
              </a:rPr>
              <a:t>Haribo</a:t>
            </a:r>
            <a:r>
              <a:rPr lang="en-GB" sz="1200" kern="1200" dirty="0" smtClean="0">
                <a:solidFill>
                  <a:schemeClr val="tx1"/>
                </a:solidFill>
                <a:effectLst/>
                <a:latin typeface="+mn-lt"/>
                <a:ea typeface="+mn-ea"/>
                <a:cs typeface="+mn-cs"/>
              </a:rPr>
              <a:t> and Starburst 25 and 40 respectively)</a:t>
            </a:r>
          </a:p>
          <a:p>
            <a:pPr lvl="0"/>
            <a:r>
              <a:rPr lang="es-ES" sz="1200" kern="1200" dirty="0" smtClean="0">
                <a:solidFill>
                  <a:schemeClr val="tx1"/>
                </a:solidFill>
                <a:effectLst/>
                <a:latin typeface="+mn-lt"/>
                <a:ea typeface="+mn-ea"/>
                <a:cs typeface="+mn-cs"/>
              </a:rPr>
              <a:t>Caramel </a:t>
            </a:r>
            <a:r>
              <a:rPr lang="es-ES" sz="1200" kern="1200" dirty="0" err="1" smtClean="0">
                <a:solidFill>
                  <a:schemeClr val="tx1"/>
                </a:solidFill>
                <a:effectLst/>
                <a:latin typeface="+mn-lt"/>
                <a:ea typeface="+mn-ea"/>
                <a:cs typeface="+mn-cs"/>
              </a:rPr>
              <a:t>frappacino</a:t>
            </a:r>
            <a:r>
              <a:rPr lang="es-ES" sz="1200" kern="1200" dirty="0" smtClean="0">
                <a:solidFill>
                  <a:schemeClr val="tx1"/>
                </a:solidFill>
                <a:effectLst/>
                <a:latin typeface="+mn-lt"/>
                <a:ea typeface="+mn-ea"/>
                <a:cs typeface="+mn-cs"/>
              </a:rPr>
              <a:t>  - 14 </a:t>
            </a:r>
            <a:r>
              <a:rPr lang="es-ES" sz="1200" kern="1200" dirty="0" err="1" smtClean="0">
                <a:solidFill>
                  <a:schemeClr val="tx1"/>
                </a:solidFill>
                <a:effectLst/>
                <a:latin typeface="+mn-lt"/>
                <a:ea typeface="+mn-ea"/>
                <a:cs typeface="+mn-cs"/>
              </a:rPr>
              <a:t>sugar</a:t>
            </a:r>
            <a:r>
              <a:rPr lang="es-ES" sz="1200" kern="1200" dirty="0" smtClean="0">
                <a:solidFill>
                  <a:schemeClr val="tx1"/>
                </a:solidFill>
                <a:effectLst/>
                <a:latin typeface="+mn-lt"/>
                <a:ea typeface="+mn-ea"/>
                <a:cs typeface="+mn-cs"/>
              </a:rPr>
              <a:t> cubes  (</a:t>
            </a:r>
            <a:r>
              <a:rPr lang="es-ES" sz="1200" kern="1200" dirty="0" err="1" smtClean="0">
                <a:solidFill>
                  <a:schemeClr val="tx1"/>
                </a:solidFill>
                <a:effectLst/>
                <a:latin typeface="+mn-lt"/>
                <a:ea typeface="+mn-ea"/>
                <a:cs typeface="+mn-cs"/>
              </a:rPr>
              <a:t>medium</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vanilla</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latte</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from</a:t>
            </a:r>
            <a:r>
              <a:rPr lang="es-ES" sz="1200" kern="1200" dirty="0" smtClean="0">
                <a:solidFill>
                  <a:schemeClr val="tx1"/>
                </a:solidFill>
                <a:effectLst/>
                <a:latin typeface="+mn-lt"/>
                <a:ea typeface="+mn-ea"/>
                <a:cs typeface="+mn-cs"/>
              </a:rPr>
              <a:t> Costa = 7)</a:t>
            </a:r>
            <a:endParaRPr lang="en-GB" sz="1200" kern="1200" dirty="0" smtClean="0">
              <a:solidFill>
                <a:schemeClr val="tx1"/>
              </a:solidFill>
              <a:effectLst/>
              <a:latin typeface="+mn-lt"/>
              <a:ea typeface="+mn-ea"/>
              <a:cs typeface="+mn-cs"/>
            </a:endParaRPr>
          </a:p>
          <a:p>
            <a:pPr lvl="0"/>
            <a:r>
              <a:rPr lang="en-GB" sz="1200" kern="1200" dirty="0" err="1" smtClean="0">
                <a:solidFill>
                  <a:schemeClr val="tx1"/>
                </a:solidFill>
                <a:effectLst/>
                <a:latin typeface="+mn-lt"/>
                <a:ea typeface="+mn-ea"/>
                <a:cs typeface="+mn-cs"/>
              </a:rPr>
              <a:t>Robertsons</a:t>
            </a:r>
            <a:r>
              <a:rPr lang="en-GB" sz="1200" kern="1200" dirty="0" smtClean="0">
                <a:solidFill>
                  <a:schemeClr val="tx1"/>
                </a:solidFill>
                <a:effectLst/>
                <a:latin typeface="+mn-lt"/>
                <a:ea typeface="+mn-ea"/>
                <a:cs typeface="+mn-cs"/>
              </a:rPr>
              <a:t> Golden </a:t>
            </a:r>
            <a:r>
              <a:rPr lang="en-GB" sz="1200" kern="1200" dirty="0" err="1" smtClean="0">
                <a:solidFill>
                  <a:schemeClr val="tx1"/>
                </a:solidFill>
                <a:effectLst/>
                <a:latin typeface="+mn-lt"/>
                <a:ea typeface="+mn-ea"/>
                <a:cs typeface="+mn-cs"/>
              </a:rPr>
              <a:t>Shredless</a:t>
            </a:r>
            <a:r>
              <a:rPr lang="en-GB" sz="1200" kern="1200" dirty="0" smtClean="0">
                <a:solidFill>
                  <a:schemeClr val="tx1"/>
                </a:solidFill>
                <a:effectLst/>
                <a:latin typeface="+mn-lt"/>
                <a:ea typeface="+mn-ea"/>
                <a:cs typeface="+mn-cs"/>
              </a:rPr>
              <a:t> Orange Marmalade  - 2 sugar cubes per teaspoon </a:t>
            </a:r>
          </a:p>
          <a:p>
            <a:pPr lvl="0"/>
            <a:r>
              <a:rPr lang="en-GB" sz="1200" kern="1200" dirty="0" err="1" smtClean="0">
                <a:solidFill>
                  <a:schemeClr val="tx1"/>
                </a:solidFill>
                <a:effectLst/>
                <a:latin typeface="+mn-lt"/>
                <a:ea typeface="+mn-ea"/>
                <a:cs typeface="+mn-cs"/>
              </a:rPr>
              <a:t>Nakd</a:t>
            </a:r>
            <a:r>
              <a:rPr lang="en-GB" sz="1200" kern="1200" dirty="0" smtClean="0">
                <a:solidFill>
                  <a:schemeClr val="tx1"/>
                </a:solidFill>
                <a:effectLst/>
                <a:latin typeface="+mn-lt"/>
                <a:ea typeface="+mn-ea"/>
                <a:cs typeface="+mn-cs"/>
              </a:rPr>
              <a:t> Berry Delight Bar - 3 sugar cubes (Mars bar 5, Dairy milk 6)</a:t>
            </a:r>
          </a:p>
          <a:p>
            <a:pPr lvl="0"/>
            <a:r>
              <a:rPr lang="en-GB" sz="1200" kern="1200" dirty="0" smtClean="0">
                <a:solidFill>
                  <a:schemeClr val="tx1"/>
                </a:solidFill>
                <a:effectLst/>
                <a:latin typeface="+mn-lt"/>
                <a:ea typeface="+mn-ea"/>
                <a:cs typeface="+mn-cs"/>
              </a:rPr>
              <a:t>Original Bolognese sauce  - 2 per potion (1/4 jar)  - low fat 1 per portion </a:t>
            </a:r>
          </a:p>
          <a:p>
            <a:r>
              <a:rPr lang="en-GB" sz="1200" b="1" kern="1200" dirty="0" smtClean="0">
                <a:solidFill>
                  <a:schemeClr val="tx1"/>
                </a:solidFill>
                <a:effectLst/>
                <a:latin typeface="+mn-lt"/>
                <a:ea typeface="+mn-ea"/>
                <a:cs typeface="+mn-cs"/>
              </a:rPr>
              <a:t>Mention </a:t>
            </a:r>
            <a:r>
              <a:rPr lang="en-GB" sz="1200" b="1" kern="1200" dirty="0" err="1" smtClean="0">
                <a:solidFill>
                  <a:schemeClr val="tx1"/>
                </a:solidFill>
                <a:effectLst/>
                <a:latin typeface="+mn-lt"/>
                <a:ea typeface="+mn-ea"/>
                <a:cs typeface="+mn-cs"/>
              </a:rPr>
              <a:t>SugarSmart</a:t>
            </a:r>
            <a:r>
              <a:rPr lang="en-GB" sz="1200" b="1" kern="1200" dirty="0" smtClean="0">
                <a:solidFill>
                  <a:schemeClr val="tx1"/>
                </a:solidFill>
                <a:effectLst/>
                <a:latin typeface="+mn-lt"/>
                <a:ea typeface="+mn-ea"/>
                <a:cs typeface="+mn-cs"/>
              </a:rPr>
              <a:t> app  - easy to use  - good info</a:t>
            </a:r>
            <a:endParaRPr lang="en-GB" altLang="en-US" dirty="0" smtClean="0">
              <a:ea typeface="ＭＳ Ｐゴシック" pitchFamily="34" charset="-128"/>
            </a:endParaRPr>
          </a:p>
        </p:txBody>
      </p:sp>
      <p:sp>
        <p:nvSpPr>
          <p:cNvPr id="4" name="Slide Number Placeholder 3"/>
          <p:cNvSpPr>
            <a:spLocks noGrp="1"/>
          </p:cNvSpPr>
          <p:nvPr>
            <p:ph type="sldNum" sz="quarter" idx="10"/>
          </p:nvPr>
        </p:nvSpPr>
        <p:spPr/>
        <p:txBody>
          <a:bodyPr/>
          <a:lstStyle/>
          <a:p>
            <a:fld id="{B9A86014-D273-4044-A7A1-D5ED72C7BF86}"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altLang="en-US" dirty="0" smtClean="0">
                <a:ea typeface="ＭＳ Ｐゴシック" pitchFamily="34" charset="-128"/>
              </a:rPr>
              <a:t>How many grams of salt should you have in the diet each day? Adults should have no more than 6g a day and kids should have even less.  6g is about one teaspoon. </a:t>
            </a:r>
          </a:p>
          <a:p>
            <a:r>
              <a:rPr lang="en-GB" altLang="en-US" dirty="0" smtClean="0">
                <a:ea typeface="ＭＳ Ｐゴシック" pitchFamily="34" charset="-128"/>
              </a:rPr>
              <a:t>Too much salt hardens the arteries, making it easier for cholesterol to stick to. If this cholesterol builds up, the arteries become narrowed, making it harder for the blood to flow through the body. This puts pressure on the heart and increases risk of a heart attack and stroke. It also raises blood pressure, because it causes your body to retain more fluid (increases blood volume) thus exerting more pressure on the artery walls. </a:t>
            </a:r>
          </a:p>
          <a:p>
            <a:r>
              <a:rPr lang="en-GB" altLang="en-US" dirty="0" smtClean="0">
                <a:ea typeface="ＭＳ Ｐゴシック" pitchFamily="34" charset="-128"/>
              </a:rPr>
              <a:t>Food manufacturers often try and hide how much salt they are putting in their products, so they try and confuse the matter by calling it sodium instead. To </a:t>
            </a:r>
            <a:r>
              <a:rPr lang="en-GB" altLang="en-US" dirty="0" err="1" smtClean="0">
                <a:ea typeface="ＭＳ Ｐゴシック" pitchFamily="34" charset="-128"/>
              </a:rPr>
              <a:t>to</a:t>
            </a:r>
            <a:r>
              <a:rPr lang="en-GB" altLang="en-US" dirty="0" smtClean="0">
                <a:ea typeface="ＭＳ Ｐゴシック" pitchFamily="34" charset="-128"/>
              </a:rPr>
              <a:t> work out how much salt is in the product you need to multiply the sodium level by 2.5. </a:t>
            </a:r>
          </a:p>
          <a:p>
            <a:r>
              <a:rPr lang="en-GB" altLang="en-US" dirty="0" smtClean="0">
                <a:ea typeface="ＭＳ Ｐゴシック" pitchFamily="34" charset="-128"/>
              </a:rPr>
              <a:t>The amount of salt manufacturers put into their food products is more than enough. Therefore try not to add salt to your food. Use herbs and spices instead to add flavour. If you do add salt, try to wean yourself off it. Then you will be more inclined to sustainably stay off it. Ready meals and convenience foods in particular can be very high in salt, so try to avoid these. Salt is also hidden in many foods such as breads, cereal and biscuits, so make sure to always read the label!</a:t>
            </a:r>
            <a:endParaRPr lang="en-GB" altLang="en-US" dirty="0" smtClean="0"/>
          </a:p>
        </p:txBody>
      </p:sp>
      <p:sp>
        <p:nvSpPr>
          <p:cNvPr id="4" name="Slide Number Placeholder 3"/>
          <p:cNvSpPr>
            <a:spLocks noGrp="1"/>
          </p:cNvSpPr>
          <p:nvPr>
            <p:ph type="sldNum" sz="quarter" idx="10"/>
          </p:nvPr>
        </p:nvSpPr>
        <p:spPr/>
        <p:txBody>
          <a:bodyPr/>
          <a:lstStyle/>
          <a:p>
            <a:fld id="{B9A86014-D273-4044-A7A1-D5ED72C7BF86}"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altLang="en-US" dirty="0" smtClean="0">
                <a:ea typeface="ＭＳ Ｐゴシック" pitchFamily="34" charset="-128"/>
              </a:rPr>
              <a:t>The new alcohol guidelines are that no more than 14 units of alcohol should be consumed over a 3 day period, with several alcohol free days  - so ideally no more than 14 units for the week. This is the same for men and women.</a:t>
            </a:r>
          </a:p>
          <a:p>
            <a:endParaRPr lang="en-GB" altLang="en-US" dirty="0" smtClean="0">
              <a:ea typeface="ＭＳ Ｐゴシック" pitchFamily="34" charset="-128"/>
            </a:endParaRPr>
          </a:p>
          <a:p>
            <a:r>
              <a:rPr lang="en-GB" altLang="en-US" dirty="0" smtClean="0">
                <a:ea typeface="ＭＳ Ｐゴシック" pitchFamily="34" charset="-128"/>
              </a:rPr>
              <a:t>Alcohol is full of `empty calories.' This means that they are high in calories and have no nutritional value to them. Your body will tackle these calories first, as it wants rid of the alcohol as soon as possible, so it will stop the body burning fat for energy. Alcohol also increases blood pressure and cholesterol. Stay within the recommended units. </a:t>
            </a:r>
          </a:p>
        </p:txBody>
      </p:sp>
      <p:sp>
        <p:nvSpPr>
          <p:cNvPr id="4" name="Slide Number Placeholder 3"/>
          <p:cNvSpPr>
            <a:spLocks noGrp="1"/>
          </p:cNvSpPr>
          <p:nvPr>
            <p:ph type="sldNum" sz="quarter" idx="10"/>
          </p:nvPr>
        </p:nvSpPr>
        <p:spPr/>
        <p:txBody>
          <a:bodyPr/>
          <a:lstStyle/>
          <a:p>
            <a:fld id="{B9A86014-D273-4044-A7A1-D5ED72C7BF86}"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defRPr/>
            </a:pPr>
            <a:endParaRPr lang="en-GB" dirty="0"/>
          </a:p>
        </p:txBody>
      </p:sp>
      <p:sp>
        <p:nvSpPr>
          <p:cNvPr id="4" name="Slide Number Placeholder 3"/>
          <p:cNvSpPr>
            <a:spLocks noGrp="1"/>
          </p:cNvSpPr>
          <p:nvPr>
            <p:ph type="sldNum" sz="quarter" idx="10"/>
          </p:nvPr>
        </p:nvSpPr>
        <p:spPr/>
        <p:txBody>
          <a:bodyPr/>
          <a:lstStyle/>
          <a:p>
            <a:fld id="{B9A86014-D273-4044-A7A1-D5ED72C7BF86}"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altLang="en-US" dirty="0" smtClean="0">
                <a:ea typeface="ＭＳ Ｐゴシック" pitchFamily="34" charset="-128"/>
              </a:rPr>
              <a:t>Everyone above the age of 18 is the same. We all must get our 30 minutes of moderate intensity 5 times a week which amounts to 150 minutes a week or 75 minutes of vigorous activity, and we will look at the difference between these in a moment. The reason for the recommendations now being 150 minutes is because of `weekend warriors'.  So for those who during the week don't have the time to get their physical activity they can do it all at the weekend. However it is important that if you are only starting off, to build your levels of physical activity up slowly and therefore the progress will be more sustainable to reaching the recommendations. For children they should be getting 60 minutes of moderate to vigorous intensity every day.</a:t>
            </a:r>
            <a:endParaRPr lang="en-US" altLang="en-US" dirty="0" smtClean="0"/>
          </a:p>
        </p:txBody>
      </p:sp>
      <p:sp>
        <p:nvSpPr>
          <p:cNvPr id="4" name="Slide Number Placeholder 3"/>
          <p:cNvSpPr>
            <a:spLocks noGrp="1"/>
          </p:cNvSpPr>
          <p:nvPr>
            <p:ph type="sldNum" sz="quarter" idx="10"/>
          </p:nvPr>
        </p:nvSpPr>
        <p:spPr/>
        <p:txBody>
          <a:bodyPr/>
          <a:lstStyle/>
          <a:p>
            <a:fld id="{B9A86014-D273-4044-A7A1-D5ED72C7BF86}"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08DB7602-BBB8-A343-AE96-5D712CC4DF6B}" type="datetimeFigureOut">
              <a:rPr lang="en-US" smtClean="0"/>
              <a:pPr/>
              <a:t>3/21/2018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1CA8AE6-8A24-0B45-8DBF-6D91A8532D28}"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08DB7602-BBB8-A343-AE96-5D712CC4DF6B}" type="datetimeFigureOut">
              <a:rPr lang="en-US" smtClean="0"/>
              <a:pPr/>
              <a:t>3/21/2018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1CA8AE6-8A24-0B45-8DBF-6D91A8532D28}"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08DB7602-BBB8-A343-AE96-5D712CC4DF6B}" type="datetimeFigureOut">
              <a:rPr lang="en-US" smtClean="0"/>
              <a:pPr/>
              <a:t>3/21/2018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1CA8AE6-8A24-0B45-8DBF-6D91A8532D28}"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08DB7602-BBB8-A343-AE96-5D712CC4DF6B}" type="datetimeFigureOut">
              <a:rPr lang="en-US" smtClean="0"/>
              <a:pPr/>
              <a:t>3/21/2018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1CA8AE6-8A24-0B45-8DBF-6D91A8532D28}"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61106B2-78F0-8F49-9203-5643C6CD7B60}" type="datetimeFigureOut">
              <a:rPr lang="en-US" smtClean="0"/>
              <a:pPr/>
              <a:t>3/21/2018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31D1E3-528C-3B41-84CB-15555EF3ED3B}" type="slidenum">
              <a:rPr lang="en-US" smtClean="0"/>
              <a:pPr/>
              <a:t>‹#›</a:t>
            </a:fld>
            <a:endParaRPr lang="en-US"/>
          </a:p>
        </p:txBody>
      </p:sp>
    </p:spTree>
    <p:extLst>
      <p:ext uri="{BB962C8B-B14F-4D97-AF65-F5344CB8AC3E}">
        <p14:creationId xmlns:p14="http://schemas.microsoft.com/office/powerpoint/2010/main" val="19960622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1106B2-78F0-8F49-9203-5643C6CD7B60}" type="datetimeFigureOut">
              <a:rPr lang="en-US" smtClean="0"/>
              <a:pPr/>
              <a:t>3/21/2018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31D1E3-528C-3B41-84CB-15555EF3ED3B}" type="slidenum">
              <a:rPr lang="en-US" smtClean="0"/>
              <a:pPr/>
              <a:t>‹#›</a:t>
            </a:fld>
            <a:endParaRPr lang="en-US"/>
          </a:p>
        </p:txBody>
      </p:sp>
    </p:spTree>
    <p:extLst>
      <p:ext uri="{BB962C8B-B14F-4D97-AF65-F5344CB8AC3E}">
        <p14:creationId xmlns:p14="http://schemas.microsoft.com/office/powerpoint/2010/main" val="19758498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61106B2-78F0-8F49-9203-5643C6CD7B60}" type="datetimeFigureOut">
              <a:rPr lang="en-US" smtClean="0"/>
              <a:pPr/>
              <a:t>3/21/2018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31D1E3-528C-3B41-84CB-15555EF3ED3B}" type="slidenum">
              <a:rPr lang="en-US" smtClean="0"/>
              <a:pPr/>
              <a:t>‹#›</a:t>
            </a:fld>
            <a:endParaRPr lang="en-US"/>
          </a:p>
        </p:txBody>
      </p:sp>
    </p:spTree>
    <p:extLst>
      <p:ext uri="{BB962C8B-B14F-4D97-AF65-F5344CB8AC3E}">
        <p14:creationId xmlns:p14="http://schemas.microsoft.com/office/powerpoint/2010/main" val="15683416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61106B2-78F0-8F49-9203-5643C6CD7B60}" type="datetimeFigureOut">
              <a:rPr lang="en-US" smtClean="0"/>
              <a:pPr/>
              <a:t>3/21/2018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31D1E3-528C-3B41-84CB-15555EF3ED3B}" type="slidenum">
              <a:rPr lang="en-US" smtClean="0"/>
              <a:pPr/>
              <a:t>‹#›</a:t>
            </a:fld>
            <a:endParaRPr lang="en-US"/>
          </a:p>
        </p:txBody>
      </p:sp>
    </p:spTree>
    <p:extLst>
      <p:ext uri="{BB962C8B-B14F-4D97-AF65-F5344CB8AC3E}">
        <p14:creationId xmlns:p14="http://schemas.microsoft.com/office/powerpoint/2010/main" val="9029879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61106B2-78F0-8F49-9203-5643C6CD7B60}" type="datetimeFigureOut">
              <a:rPr lang="en-US" smtClean="0"/>
              <a:pPr/>
              <a:t>3/21/2018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31D1E3-528C-3B41-84CB-15555EF3ED3B}" type="slidenum">
              <a:rPr lang="en-US" smtClean="0"/>
              <a:pPr/>
              <a:t>‹#›</a:t>
            </a:fld>
            <a:endParaRPr lang="en-US"/>
          </a:p>
        </p:txBody>
      </p:sp>
    </p:spTree>
    <p:extLst>
      <p:ext uri="{BB962C8B-B14F-4D97-AF65-F5344CB8AC3E}">
        <p14:creationId xmlns:p14="http://schemas.microsoft.com/office/powerpoint/2010/main" val="2510717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61106B2-78F0-8F49-9203-5643C6CD7B60}" type="datetimeFigureOut">
              <a:rPr lang="en-US" smtClean="0"/>
              <a:pPr/>
              <a:t>3/21/2018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31D1E3-528C-3B41-84CB-15555EF3ED3B}" type="slidenum">
              <a:rPr lang="en-US" smtClean="0"/>
              <a:pPr/>
              <a:t>‹#›</a:t>
            </a:fld>
            <a:endParaRPr lang="en-US"/>
          </a:p>
        </p:txBody>
      </p:sp>
    </p:spTree>
    <p:extLst>
      <p:ext uri="{BB962C8B-B14F-4D97-AF65-F5344CB8AC3E}">
        <p14:creationId xmlns:p14="http://schemas.microsoft.com/office/powerpoint/2010/main" val="21042632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1106B2-78F0-8F49-9203-5643C6CD7B60}" type="datetimeFigureOut">
              <a:rPr lang="en-US" smtClean="0"/>
              <a:pPr/>
              <a:t>3/21/2018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31D1E3-528C-3B41-84CB-15555EF3ED3B}" type="slidenum">
              <a:rPr lang="en-US" smtClean="0"/>
              <a:pPr/>
              <a:t>‹#›</a:t>
            </a:fld>
            <a:endParaRPr lang="en-US"/>
          </a:p>
        </p:txBody>
      </p:sp>
    </p:spTree>
    <p:extLst>
      <p:ext uri="{BB962C8B-B14F-4D97-AF65-F5344CB8AC3E}">
        <p14:creationId xmlns:p14="http://schemas.microsoft.com/office/powerpoint/2010/main" val="15913573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8DB7602-BBB8-A343-AE96-5D712CC4DF6B}" type="datetimeFigureOut">
              <a:rPr lang="en-US" smtClean="0"/>
              <a:pPr/>
              <a:t>3/21/2018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1CA8AE6-8A24-0B45-8DBF-6D91A8532D28}" type="slidenum">
              <a:rPr lang="en-US" smtClean="0"/>
              <a:pPr/>
              <a:t>‹#›</a:t>
            </a:fld>
            <a:endParaRPr lang="en-US" dirty="0"/>
          </a:p>
        </p:txBody>
      </p:sp>
    </p:spTree>
    <p:extLst>
      <p:ext uri="{BB962C8B-B14F-4D97-AF65-F5344CB8AC3E}">
        <p14:creationId xmlns:p14="http://schemas.microsoft.com/office/powerpoint/2010/main" val="18943241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1106B2-78F0-8F49-9203-5643C6CD7B60}" type="datetimeFigureOut">
              <a:rPr lang="en-US" smtClean="0"/>
              <a:pPr/>
              <a:t>3/21/2018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31D1E3-528C-3B41-84CB-15555EF3ED3B}" type="slidenum">
              <a:rPr lang="en-US" smtClean="0"/>
              <a:pPr/>
              <a:t>‹#›</a:t>
            </a:fld>
            <a:endParaRPr lang="en-US"/>
          </a:p>
        </p:txBody>
      </p:sp>
    </p:spTree>
    <p:extLst>
      <p:ext uri="{BB962C8B-B14F-4D97-AF65-F5344CB8AC3E}">
        <p14:creationId xmlns:p14="http://schemas.microsoft.com/office/powerpoint/2010/main" val="11823644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1106B2-78F0-8F49-9203-5643C6CD7B60}" type="datetimeFigureOut">
              <a:rPr lang="en-US" smtClean="0"/>
              <a:pPr/>
              <a:t>3/21/2018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31D1E3-528C-3B41-84CB-15555EF3ED3B}" type="slidenum">
              <a:rPr lang="en-US" smtClean="0"/>
              <a:pPr/>
              <a:t>‹#›</a:t>
            </a:fld>
            <a:endParaRPr lang="en-US"/>
          </a:p>
        </p:txBody>
      </p:sp>
    </p:spTree>
    <p:extLst>
      <p:ext uri="{BB962C8B-B14F-4D97-AF65-F5344CB8AC3E}">
        <p14:creationId xmlns:p14="http://schemas.microsoft.com/office/powerpoint/2010/main" val="13325036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1106B2-78F0-8F49-9203-5643C6CD7B60}" type="datetimeFigureOut">
              <a:rPr lang="en-US" smtClean="0"/>
              <a:pPr/>
              <a:t>3/21/2018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31D1E3-528C-3B41-84CB-15555EF3ED3B}" type="slidenum">
              <a:rPr lang="en-US" smtClean="0"/>
              <a:pPr/>
              <a:t>‹#›</a:t>
            </a:fld>
            <a:endParaRPr lang="en-US"/>
          </a:p>
        </p:txBody>
      </p:sp>
    </p:spTree>
    <p:extLst>
      <p:ext uri="{BB962C8B-B14F-4D97-AF65-F5344CB8AC3E}">
        <p14:creationId xmlns:p14="http://schemas.microsoft.com/office/powerpoint/2010/main" val="14285342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1106B2-78F0-8F49-9203-5643C6CD7B60}" type="datetimeFigureOut">
              <a:rPr lang="en-US" smtClean="0"/>
              <a:pPr/>
              <a:t>3/21/2018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31D1E3-528C-3B41-84CB-15555EF3ED3B}" type="slidenum">
              <a:rPr lang="en-US" smtClean="0"/>
              <a:pPr/>
              <a:t>‹#›</a:t>
            </a:fld>
            <a:endParaRPr lang="en-US"/>
          </a:p>
        </p:txBody>
      </p:sp>
    </p:spTree>
    <p:extLst>
      <p:ext uri="{BB962C8B-B14F-4D97-AF65-F5344CB8AC3E}">
        <p14:creationId xmlns:p14="http://schemas.microsoft.com/office/powerpoint/2010/main" val="5085377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B33F44B-2D77-5641-8EAA-F43F9BE8E516}" type="datetimeFigureOut">
              <a:rPr lang="en-US" smtClean="0"/>
              <a:pPr/>
              <a:t>3/21/2018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2CD274-0202-8F47-A4AF-9577A676CC28}" type="slidenum">
              <a:rPr lang="en-US" smtClean="0"/>
              <a:pPr/>
              <a:t>‹#›</a:t>
            </a:fld>
            <a:endParaRPr lang="en-US"/>
          </a:p>
        </p:txBody>
      </p:sp>
    </p:spTree>
    <p:extLst>
      <p:ext uri="{BB962C8B-B14F-4D97-AF65-F5344CB8AC3E}">
        <p14:creationId xmlns:p14="http://schemas.microsoft.com/office/powerpoint/2010/main" val="665661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33F44B-2D77-5641-8EAA-F43F9BE8E516}" type="datetimeFigureOut">
              <a:rPr lang="en-US" smtClean="0"/>
              <a:pPr/>
              <a:t>3/21/2018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2CD274-0202-8F47-A4AF-9577A676CC28}" type="slidenum">
              <a:rPr lang="en-US" smtClean="0"/>
              <a:pPr/>
              <a:t>‹#›</a:t>
            </a:fld>
            <a:endParaRPr lang="en-US"/>
          </a:p>
        </p:txBody>
      </p:sp>
    </p:spTree>
    <p:extLst>
      <p:ext uri="{BB962C8B-B14F-4D97-AF65-F5344CB8AC3E}">
        <p14:creationId xmlns:p14="http://schemas.microsoft.com/office/powerpoint/2010/main" val="20865765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B33F44B-2D77-5641-8EAA-F43F9BE8E516}" type="datetimeFigureOut">
              <a:rPr lang="en-US" smtClean="0"/>
              <a:pPr/>
              <a:t>3/21/2018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2CD274-0202-8F47-A4AF-9577A676CC28}" type="slidenum">
              <a:rPr lang="en-US" smtClean="0"/>
              <a:pPr/>
              <a:t>‹#›</a:t>
            </a:fld>
            <a:endParaRPr lang="en-US"/>
          </a:p>
        </p:txBody>
      </p:sp>
    </p:spTree>
    <p:extLst>
      <p:ext uri="{BB962C8B-B14F-4D97-AF65-F5344CB8AC3E}">
        <p14:creationId xmlns:p14="http://schemas.microsoft.com/office/powerpoint/2010/main" val="6839354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B33F44B-2D77-5641-8EAA-F43F9BE8E516}" type="datetimeFigureOut">
              <a:rPr lang="en-US" smtClean="0"/>
              <a:pPr/>
              <a:t>3/21/2018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2CD274-0202-8F47-A4AF-9577A676CC28}" type="slidenum">
              <a:rPr lang="en-US" smtClean="0"/>
              <a:pPr/>
              <a:t>‹#›</a:t>
            </a:fld>
            <a:endParaRPr lang="en-US"/>
          </a:p>
        </p:txBody>
      </p:sp>
    </p:spTree>
    <p:extLst>
      <p:ext uri="{BB962C8B-B14F-4D97-AF65-F5344CB8AC3E}">
        <p14:creationId xmlns:p14="http://schemas.microsoft.com/office/powerpoint/2010/main" val="15708478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B33F44B-2D77-5641-8EAA-F43F9BE8E516}" type="datetimeFigureOut">
              <a:rPr lang="en-US" smtClean="0"/>
              <a:pPr/>
              <a:t>3/21/2018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2CD274-0202-8F47-A4AF-9577A676CC28}" type="slidenum">
              <a:rPr lang="en-US" smtClean="0"/>
              <a:pPr/>
              <a:t>‹#›</a:t>
            </a:fld>
            <a:endParaRPr lang="en-US"/>
          </a:p>
        </p:txBody>
      </p:sp>
    </p:spTree>
    <p:extLst>
      <p:ext uri="{BB962C8B-B14F-4D97-AF65-F5344CB8AC3E}">
        <p14:creationId xmlns:p14="http://schemas.microsoft.com/office/powerpoint/2010/main" val="766486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B33F44B-2D77-5641-8EAA-F43F9BE8E516}" type="datetimeFigureOut">
              <a:rPr lang="en-US" smtClean="0"/>
              <a:pPr/>
              <a:t>3/21/2018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2CD274-0202-8F47-A4AF-9577A676CC28}" type="slidenum">
              <a:rPr lang="en-US" smtClean="0"/>
              <a:pPr/>
              <a:t>‹#›</a:t>
            </a:fld>
            <a:endParaRPr lang="en-US"/>
          </a:p>
        </p:txBody>
      </p:sp>
    </p:spTree>
    <p:extLst>
      <p:ext uri="{BB962C8B-B14F-4D97-AF65-F5344CB8AC3E}">
        <p14:creationId xmlns:p14="http://schemas.microsoft.com/office/powerpoint/2010/main" val="18913408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08DB7602-BBB8-A343-AE96-5D712CC4DF6B}" type="datetimeFigureOut">
              <a:rPr lang="en-US" smtClean="0"/>
              <a:pPr/>
              <a:t>3/21/2018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1CA8AE6-8A24-0B45-8DBF-6D91A8532D28}" type="slidenum">
              <a:rPr lang="en-US" smtClean="0"/>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33F44B-2D77-5641-8EAA-F43F9BE8E516}" type="datetimeFigureOut">
              <a:rPr lang="en-US" smtClean="0"/>
              <a:pPr/>
              <a:t>3/21/2018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2CD274-0202-8F47-A4AF-9577A676CC28}" type="slidenum">
              <a:rPr lang="en-US" smtClean="0"/>
              <a:pPr/>
              <a:t>‹#›</a:t>
            </a:fld>
            <a:endParaRPr lang="en-US"/>
          </a:p>
        </p:txBody>
      </p:sp>
    </p:spTree>
    <p:extLst>
      <p:ext uri="{BB962C8B-B14F-4D97-AF65-F5344CB8AC3E}">
        <p14:creationId xmlns:p14="http://schemas.microsoft.com/office/powerpoint/2010/main" val="7131264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33F44B-2D77-5641-8EAA-F43F9BE8E516}" type="datetimeFigureOut">
              <a:rPr lang="en-US" smtClean="0"/>
              <a:pPr/>
              <a:t>3/21/2018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2CD274-0202-8F47-A4AF-9577A676CC28}" type="slidenum">
              <a:rPr lang="en-US" smtClean="0"/>
              <a:pPr/>
              <a:t>‹#›</a:t>
            </a:fld>
            <a:endParaRPr lang="en-US"/>
          </a:p>
        </p:txBody>
      </p:sp>
    </p:spTree>
    <p:extLst>
      <p:ext uri="{BB962C8B-B14F-4D97-AF65-F5344CB8AC3E}">
        <p14:creationId xmlns:p14="http://schemas.microsoft.com/office/powerpoint/2010/main" val="4095742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33F44B-2D77-5641-8EAA-F43F9BE8E516}" type="datetimeFigureOut">
              <a:rPr lang="en-US" smtClean="0"/>
              <a:pPr/>
              <a:t>3/21/2018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2CD274-0202-8F47-A4AF-9577A676CC28}" type="slidenum">
              <a:rPr lang="en-US" smtClean="0"/>
              <a:pPr/>
              <a:t>‹#›</a:t>
            </a:fld>
            <a:endParaRPr lang="en-US"/>
          </a:p>
        </p:txBody>
      </p:sp>
    </p:spTree>
    <p:extLst>
      <p:ext uri="{BB962C8B-B14F-4D97-AF65-F5344CB8AC3E}">
        <p14:creationId xmlns:p14="http://schemas.microsoft.com/office/powerpoint/2010/main" val="10295159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33F44B-2D77-5641-8EAA-F43F9BE8E516}" type="datetimeFigureOut">
              <a:rPr lang="en-US" smtClean="0"/>
              <a:pPr/>
              <a:t>3/21/2018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2CD274-0202-8F47-A4AF-9577A676CC28}" type="slidenum">
              <a:rPr lang="en-US" smtClean="0"/>
              <a:pPr/>
              <a:t>‹#›</a:t>
            </a:fld>
            <a:endParaRPr lang="en-US"/>
          </a:p>
        </p:txBody>
      </p:sp>
    </p:spTree>
    <p:extLst>
      <p:ext uri="{BB962C8B-B14F-4D97-AF65-F5344CB8AC3E}">
        <p14:creationId xmlns:p14="http://schemas.microsoft.com/office/powerpoint/2010/main" val="7995336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33F44B-2D77-5641-8EAA-F43F9BE8E516}" type="datetimeFigureOut">
              <a:rPr lang="en-US" smtClean="0"/>
              <a:pPr/>
              <a:t>3/21/2018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2CD274-0202-8F47-A4AF-9577A676CC28}" type="slidenum">
              <a:rPr lang="en-US" smtClean="0"/>
              <a:pPr/>
              <a:t>‹#›</a:t>
            </a:fld>
            <a:endParaRPr lang="en-US"/>
          </a:p>
        </p:txBody>
      </p:sp>
    </p:spTree>
    <p:extLst>
      <p:ext uri="{BB962C8B-B14F-4D97-AF65-F5344CB8AC3E}">
        <p14:creationId xmlns:p14="http://schemas.microsoft.com/office/powerpoint/2010/main" val="9571283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08DB7602-BBB8-A343-AE96-5D712CC4DF6B}" type="datetimeFigureOut">
              <a:rPr lang="en-US" smtClean="0"/>
              <a:pPr/>
              <a:t>3/21/2018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1CA8AE6-8A24-0B45-8DBF-6D91A8532D28}"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08DB7602-BBB8-A343-AE96-5D712CC4DF6B}" type="datetimeFigureOut">
              <a:rPr lang="en-US" smtClean="0"/>
              <a:pPr/>
              <a:t>3/21/2018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1CA8AE6-8A24-0B45-8DBF-6D91A8532D28}"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08DB7602-BBB8-A343-AE96-5D712CC4DF6B}" type="datetimeFigureOut">
              <a:rPr lang="en-US" smtClean="0"/>
              <a:pPr/>
              <a:t>3/21/2018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1CA8AE6-8A24-0B45-8DBF-6D91A8532D28}"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08DB7602-BBB8-A343-AE96-5D712CC4DF6B}" type="datetimeFigureOut">
              <a:rPr lang="en-US" smtClean="0"/>
              <a:pPr/>
              <a:t>3/21/2018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1CA8AE6-8A24-0B45-8DBF-6D91A8532D28}"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DB7602-BBB8-A343-AE96-5D712CC4DF6B}" type="datetimeFigureOut">
              <a:rPr lang="en-US" smtClean="0"/>
              <a:pPr/>
              <a:t>3/21/2018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1CA8AE6-8A24-0B45-8DBF-6D91A8532D28}"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08DB7602-BBB8-A343-AE96-5D712CC4DF6B}" type="datetimeFigureOut">
              <a:rPr lang="en-US" smtClean="0"/>
              <a:pPr/>
              <a:t>3/21/2018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1CA8AE6-8A24-0B45-8DBF-6D91A8532D28}"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DB7602-BBB8-A343-AE96-5D712CC4DF6B}" type="datetimeFigureOut">
              <a:rPr lang="en-US" smtClean="0"/>
              <a:pPr/>
              <a:t>3/21/2018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CA8AE6-8A24-0B45-8DBF-6D91A8532D28}"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1106B2-78F0-8F49-9203-5643C6CD7B60}" type="datetimeFigureOut">
              <a:rPr lang="en-US" smtClean="0"/>
              <a:pPr/>
              <a:t>3/21/2018</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31D1E3-528C-3B41-84CB-15555EF3ED3B}" type="slidenum">
              <a:rPr lang="en-US" smtClean="0"/>
              <a:pPr/>
              <a:t>‹#›</a:t>
            </a:fld>
            <a:endParaRPr lang="en-US"/>
          </a:p>
        </p:txBody>
      </p:sp>
    </p:spTree>
    <p:extLst>
      <p:ext uri="{BB962C8B-B14F-4D97-AF65-F5344CB8AC3E}">
        <p14:creationId xmlns:p14="http://schemas.microsoft.com/office/powerpoint/2010/main" val="117703742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33F44B-2D77-5641-8EAA-F43F9BE8E516}" type="datetimeFigureOut">
              <a:rPr lang="en-US" smtClean="0"/>
              <a:pPr/>
              <a:t>3/21/2018</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2CD274-0202-8F47-A4AF-9577A676CC28}" type="slidenum">
              <a:rPr lang="en-US" smtClean="0"/>
              <a:pPr/>
              <a:t>‹#›</a:t>
            </a:fld>
            <a:endParaRPr lang="en-US"/>
          </a:p>
        </p:txBody>
      </p:sp>
    </p:spTree>
    <p:extLst>
      <p:ext uri="{BB962C8B-B14F-4D97-AF65-F5344CB8AC3E}">
        <p14:creationId xmlns:p14="http://schemas.microsoft.com/office/powerpoint/2010/main" val="146172901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pdf"/><Relationship Id="rId7" Type="http://schemas.openxmlformats.org/officeDocument/2006/relationships/image" Target="../media/image5.pdf"/><Relationship Id="rId12"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png"/><Relationship Id="rId11" Type="http://schemas.openxmlformats.org/officeDocument/2006/relationships/image" Target="../media/image9.pdf"/><Relationship Id="rId5" Type="http://schemas.openxmlformats.org/officeDocument/2006/relationships/image" Target="../media/image3.pdf"/><Relationship Id="rId10" Type="http://schemas.openxmlformats.org/officeDocument/2006/relationships/image" Target="../media/image4.png"/><Relationship Id="rId4" Type="http://schemas.openxmlformats.org/officeDocument/2006/relationships/image" Target="../media/image1.png"/><Relationship Id="rId9" Type="http://schemas.openxmlformats.org/officeDocument/2006/relationships/image" Target="../media/image7.pdf"/></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7" Type="http://schemas.openxmlformats.org/officeDocument/2006/relationships/image" Target="../media/image21.pdf"/><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19.pdf"/><Relationship Id="rId10" Type="http://schemas.openxmlformats.org/officeDocument/2006/relationships/image" Target="../media/image5.png"/><Relationship Id="rId9" Type="http://schemas.openxmlformats.org/officeDocument/2006/relationships/image" Target="../media/image9.pdf"/></Relationships>
</file>

<file path=ppt/slides/_rels/slide11.xml.rels><?xml version="1.0" encoding="UTF-8" standalone="yes"?>
<Relationships xmlns="http://schemas.openxmlformats.org/package/2006/relationships"><Relationship Id="rId8" Type="http://schemas.openxmlformats.org/officeDocument/2006/relationships/image" Target="../media/image7.png"/><Relationship Id="rId7" Type="http://schemas.openxmlformats.org/officeDocument/2006/relationships/image" Target="../media/image21.pdf"/><Relationship Id="rId12"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23.png"/><Relationship Id="rId5" Type="http://schemas.openxmlformats.org/officeDocument/2006/relationships/image" Target="../media/image19.pdf"/><Relationship Id="rId10" Type="http://schemas.openxmlformats.org/officeDocument/2006/relationships/image" Target="../media/image5.png"/><Relationship Id="rId9" Type="http://schemas.openxmlformats.org/officeDocument/2006/relationships/image" Target="../media/image9.pdf"/></Relationships>
</file>

<file path=ppt/slides/_rels/slide12.xml.rels><?xml version="1.0" encoding="UTF-8" standalone="yes"?>
<Relationships xmlns="http://schemas.openxmlformats.org/package/2006/relationships"><Relationship Id="rId7"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19.pdf"/></Relationships>
</file>

<file path=ppt/slides/_rels/slide13.xml.rels><?xml version="1.0" encoding="UTF-8" standalone="yes"?>
<Relationships xmlns="http://schemas.openxmlformats.org/package/2006/relationships"><Relationship Id="rId8" Type="http://schemas.openxmlformats.org/officeDocument/2006/relationships/image" Target="../media/image7.png"/><Relationship Id="rId7" Type="http://schemas.openxmlformats.org/officeDocument/2006/relationships/image" Target="../media/image21.pdf"/><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26.jpeg"/><Relationship Id="rId5" Type="http://schemas.openxmlformats.org/officeDocument/2006/relationships/image" Target="../media/image19.pdf"/><Relationship Id="rId10" Type="http://schemas.openxmlformats.org/officeDocument/2006/relationships/image" Target="../media/image5.png"/><Relationship Id="rId9" Type="http://schemas.openxmlformats.org/officeDocument/2006/relationships/image" Target="../media/image9.pdf"/></Relationships>
</file>

<file path=ppt/slides/_rels/slide14.xml.rels><?xml version="1.0" encoding="UTF-8" standalone="yes"?>
<Relationships xmlns="http://schemas.openxmlformats.org/package/2006/relationships"><Relationship Id="rId8" Type="http://schemas.openxmlformats.org/officeDocument/2006/relationships/image" Target="../media/image7.png"/><Relationship Id="rId7" Type="http://schemas.openxmlformats.org/officeDocument/2006/relationships/image" Target="../media/image21.pdf"/><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19.pdf"/><Relationship Id="rId10" Type="http://schemas.openxmlformats.org/officeDocument/2006/relationships/image" Target="../media/image5.png"/><Relationship Id="rId9" Type="http://schemas.openxmlformats.org/officeDocument/2006/relationships/image" Target="../media/image9.pdf"/></Relationships>
</file>

<file path=ppt/slides/_rels/slide15.xml.rels><?xml version="1.0" encoding="UTF-8" standalone="yes"?>
<Relationships xmlns="http://schemas.openxmlformats.org/package/2006/relationships"><Relationship Id="rId8" Type="http://schemas.openxmlformats.org/officeDocument/2006/relationships/image" Target="../media/image7.png"/><Relationship Id="rId7" Type="http://schemas.openxmlformats.org/officeDocument/2006/relationships/image" Target="../media/image21.pdf"/><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19.pdf"/><Relationship Id="rId10" Type="http://schemas.openxmlformats.org/officeDocument/2006/relationships/image" Target="../media/image5.png"/><Relationship Id="rId9" Type="http://schemas.openxmlformats.org/officeDocument/2006/relationships/image" Target="../media/image9.pdf"/></Relationships>
</file>

<file path=ppt/slides/_rels/slide1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pdf"/><Relationship Id="rId7" Type="http://schemas.openxmlformats.org/officeDocument/2006/relationships/image" Target="../media/image5.pdf"/><Relationship Id="rId12"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2.png"/><Relationship Id="rId11" Type="http://schemas.openxmlformats.org/officeDocument/2006/relationships/image" Target="../media/image9.pdf"/><Relationship Id="rId5" Type="http://schemas.openxmlformats.org/officeDocument/2006/relationships/image" Target="../media/image3.pdf"/><Relationship Id="rId10" Type="http://schemas.openxmlformats.org/officeDocument/2006/relationships/image" Target="../media/image4.png"/><Relationship Id="rId4" Type="http://schemas.openxmlformats.org/officeDocument/2006/relationships/image" Target="../media/image1.png"/><Relationship Id="rId9" Type="http://schemas.openxmlformats.org/officeDocument/2006/relationships/image" Target="../media/image7.pdf"/></Relationships>
</file>

<file path=ppt/slides/_rels/slide1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pdf"/><Relationship Id="rId7" Type="http://schemas.openxmlformats.org/officeDocument/2006/relationships/image" Target="../media/image5.pdf"/><Relationship Id="rId12"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2.png"/><Relationship Id="rId11" Type="http://schemas.openxmlformats.org/officeDocument/2006/relationships/image" Target="../media/image9.pdf"/><Relationship Id="rId5" Type="http://schemas.openxmlformats.org/officeDocument/2006/relationships/image" Target="../media/image3.pdf"/><Relationship Id="rId10" Type="http://schemas.openxmlformats.org/officeDocument/2006/relationships/image" Target="../media/image4.png"/><Relationship Id="rId4" Type="http://schemas.openxmlformats.org/officeDocument/2006/relationships/image" Target="../media/image1.png"/><Relationship Id="rId9" Type="http://schemas.openxmlformats.org/officeDocument/2006/relationships/image" Target="../media/image7.pdf"/></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7" Type="http://schemas.openxmlformats.org/officeDocument/2006/relationships/image" Target="../media/image21.pdf"/><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8.jpeg"/><Relationship Id="rId5" Type="http://schemas.openxmlformats.org/officeDocument/2006/relationships/image" Target="../media/image19.pdf"/><Relationship Id="rId10" Type="http://schemas.openxmlformats.org/officeDocument/2006/relationships/image" Target="../media/image5.png"/><Relationship Id="rId9" Type="http://schemas.openxmlformats.org/officeDocument/2006/relationships/image" Target="../media/image9.pdf"/></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1.png"/><Relationship Id="rId7" Type="http://schemas.openxmlformats.org/officeDocument/2006/relationships/image" Target="../media/image21.pdf"/><Relationship Id="rId12"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9.png"/><Relationship Id="rId5" Type="http://schemas.openxmlformats.org/officeDocument/2006/relationships/image" Target="../media/image19.pdf"/><Relationship Id="rId10" Type="http://schemas.openxmlformats.org/officeDocument/2006/relationships/image" Target="../media/image5.png"/><Relationship Id="rId9" Type="http://schemas.openxmlformats.org/officeDocument/2006/relationships/image" Target="../media/image9.pdf"/></Relationships>
</file>

<file path=ppt/slides/_rels/slide4.xml.rels><?xml version="1.0" encoding="UTF-8" standalone="yes"?>
<Relationships xmlns="http://schemas.openxmlformats.org/package/2006/relationships"><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19.pdf"/></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5.jpeg"/><Relationship Id="rId7" Type="http://schemas.openxmlformats.org/officeDocument/2006/relationships/image" Target="../media/image21.pdf"/><Relationship Id="rId12" Type="http://schemas.openxmlformats.org/officeDocument/2006/relationships/image" Target="../media/image14.png"/><Relationship Id="rId2" Type="http://schemas.openxmlformats.org/officeDocument/2006/relationships/notesSlide" Target="../notesSlides/notesSlide5.xml"/><Relationship Id="rId16"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3.png"/><Relationship Id="rId5" Type="http://schemas.openxmlformats.org/officeDocument/2006/relationships/image" Target="../media/image19.pdf"/><Relationship Id="rId15" Type="http://schemas.openxmlformats.org/officeDocument/2006/relationships/image" Target="../media/image17.jpeg"/><Relationship Id="rId10" Type="http://schemas.openxmlformats.org/officeDocument/2006/relationships/image" Target="../media/image5.png"/><Relationship Id="rId9" Type="http://schemas.openxmlformats.org/officeDocument/2006/relationships/image" Target="../media/image9.pdf"/><Relationship Id="rId14" Type="http://schemas.openxmlformats.org/officeDocument/2006/relationships/image" Target="../media/image16.png"/></Relationships>
</file>

<file path=ppt/slides/_rels/slide6.xml.rels><?xml version="1.0" encoding="UTF-8" standalone="yes"?>
<Relationships xmlns="http://schemas.openxmlformats.org/package/2006/relationships"><Relationship Id="rId7"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19.pdf"/></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7" Type="http://schemas.openxmlformats.org/officeDocument/2006/relationships/image" Target="../media/image21.pdf"/><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20.png"/><Relationship Id="rId5" Type="http://schemas.openxmlformats.org/officeDocument/2006/relationships/image" Target="../media/image19.pdf"/><Relationship Id="rId10" Type="http://schemas.openxmlformats.org/officeDocument/2006/relationships/image" Target="../media/image5.png"/><Relationship Id="rId9" Type="http://schemas.openxmlformats.org/officeDocument/2006/relationships/image" Target="../media/image9.pdf"/></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7" Type="http://schemas.openxmlformats.org/officeDocument/2006/relationships/image" Target="../media/image21.pdf"/><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21.png"/><Relationship Id="rId5" Type="http://schemas.openxmlformats.org/officeDocument/2006/relationships/image" Target="../media/image19.pdf"/><Relationship Id="rId10" Type="http://schemas.openxmlformats.org/officeDocument/2006/relationships/image" Target="../media/image5.png"/><Relationship Id="rId9" Type="http://schemas.openxmlformats.org/officeDocument/2006/relationships/image" Target="../media/image9.pdf"/></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7" Type="http://schemas.openxmlformats.org/officeDocument/2006/relationships/image" Target="../media/image21.pdf"/><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22.png"/><Relationship Id="rId5" Type="http://schemas.openxmlformats.org/officeDocument/2006/relationships/image" Target="../media/image19.pdf"/><Relationship Id="rId10" Type="http://schemas.openxmlformats.org/officeDocument/2006/relationships/image" Target="../media/image5.png"/><Relationship Id="rId9" Type="http://schemas.openxmlformats.org/officeDocument/2006/relationships/image" Target="../media/image9.pd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a:xfrm>
            <a:off x="0" y="0"/>
            <a:ext cx="9144000" cy="6858000"/>
          </a:xfrm>
          <a:prstGeom prst="rect">
            <a:avLst/>
          </a:prstGeom>
        </p:spPr>
      </p:pic>
      <p:pic>
        <p:nvPicPr>
          <p:cNvPr id="20" name="Picture 19"/>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5"/>
              <a:stretch>
                <a:fillRect/>
              </a:stretch>
            </p:blipFill>
          </mc:Choice>
          <mc:Fallback>
            <p:blipFill>
              <a:blip r:embed="rId6"/>
              <a:stretch>
                <a:fillRect/>
              </a:stretch>
            </p:blipFill>
          </mc:Fallback>
        </mc:AlternateContent>
        <p:spPr>
          <a:xfrm>
            <a:off x="0" y="0"/>
            <a:ext cx="9144000" cy="6858000"/>
          </a:xfrm>
          <a:prstGeom prst="rect">
            <a:avLst/>
          </a:prstGeom>
        </p:spPr>
      </p:pic>
      <p:pic>
        <p:nvPicPr>
          <p:cNvPr id="21" name="Picture 20"/>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7"/>
              <a:stretch>
                <a:fillRect/>
              </a:stretch>
            </p:blipFill>
          </mc:Choice>
          <mc:Fallback>
            <p:blipFill>
              <a:blip r:embed="rId8"/>
              <a:stretch>
                <a:fillRect/>
              </a:stretch>
            </p:blipFill>
          </mc:Fallback>
        </mc:AlternateContent>
        <p:spPr>
          <a:xfrm>
            <a:off x="0" y="0"/>
            <a:ext cx="9144000" cy="6858000"/>
          </a:xfrm>
          <a:prstGeom prst="rect">
            <a:avLst/>
          </a:prstGeom>
        </p:spPr>
      </p:pic>
      <p:sp>
        <p:nvSpPr>
          <p:cNvPr id="16" name="TextBox 15"/>
          <p:cNvSpPr txBox="1"/>
          <p:nvPr/>
        </p:nvSpPr>
        <p:spPr>
          <a:xfrm>
            <a:off x="490905" y="4888298"/>
            <a:ext cx="4067287" cy="523220"/>
          </a:xfrm>
          <a:prstGeom prst="rect">
            <a:avLst/>
          </a:prstGeom>
          <a:noFill/>
        </p:spPr>
        <p:txBody>
          <a:bodyPr wrap="square" rtlCol="0">
            <a:spAutoFit/>
          </a:bodyPr>
          <a:lstStyle/>
          <a:p>
            <a:r>
              <a:rPr lang="en-US" sz="1400" b="1" dirty="0" smtClean="0"/>
              <a:t>Presented By</a:t>
            </a:r>
          </a:p>
          <a:p>
            <a:r>
              <a:rPr lang="en-US" sz="1400" dirty="0" smtClean="0"/>
              <a:t>Date 00.00.2018 / Venue or Location</a:t>
            </a:r>
            <a:endParaRPr lang="en-US" sz="1400" dirty="0" smtClean="0">
              <a:solidFill>
                <a:schemeClr val="bg1"/>
              </a:solidFill>
            </a:endParaRPr>
          </a:p>
        </p:txBody>
      </p:sp>
      <p:sp>
        <p:nvSpPr>
          <p:cNvPr id="17" name="TextBox 16"/>
          <p:cNvSpPr txBox="1"/>
          <p:nvPr/>
        </p:nvSpPr>
        <p:spPr>
          <a:xfrm>
            <a:off x="490905" y="1926020"/>
            <a:ext cx="8113345" cy="1569660"/>
          </a:xfrm>
          <a:prstGeom prst="rect">
            <a:avLst/>
          </a:prstGeom>
          <a:noFill/>
        </p:spPr>
        <p:txBody>
          <a:bodyPr wrap="square" rtlCol="0">
            <a:spAutoFit/>
          </a:bodyPr>
          <a:lstStyle/>
          <a:p>
            <a:pPr algn="ctr">
              <a:defRPr/>
            </a:pPr>
            <a:r>
              <a:rPr lang="en-GB" sz="4800" b="1" dirty="0">
                <a:solidFill>
                  <a:schemeClr val="tx2"/>
                </a:solidFill>
              </a:rPr>
              <a:t>Obesity and Maintaining a Healthy Weight</a:t>
            </a:r>
          </a:p>
        </p:txBody>
      </p:sp>
      <p:pic>
        <p:nvPicPr>
          <p:cNvPr id="22" name="Picture 21"/>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9"/>
              <a:stretch>
                <a:fillRect/>
              </a:stretch>
            </p:blipFill>
          </mc:Choice>
          <mc:Fallback>
            <p:blipFill>
              <a:blip r:embed="rId10"/>
              <a:stretch>
                <a:fillRect/>
              </a:stretch>
            </p:blipFill>
          </mc:Fallback>
        </mc:AlternateContent>
        <p:spPr>
          <a:xfrm>
            <a:off x="539750" y="6458237"/>
            <a:ext cx="8064500" cy="190500"/>
          </a:xfrm>
          <a:prstGeom prst="rect">
            <a:avLst/>
          </a:prstGeom>
        </p:spPr>
      </p:pic>
      <p:pic>
        <p:nvPicPr>
          <p:cNvPr id="23" name="Picture 22"/>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11"/>
              <a:stretch>
                <a:fillRect/>
              </a:stretch>
            </p:blipFill>
          </mc:Choice>
          <mc:Fallback>
            <p:blipFill>
              <a:blip r:embed="rId12"/>
              <a:stretch>
                <a:fillRect/>
              </a:stretch>
            </p:blipFill>
          </mc:Fallback>
        </mc:AlternateContent>
        <p:spPr>
          <a:xfrm>
            <a:off x="7750649" y="463418"/>
            <a:ext cx="876300" cy="3302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5"/>
              <a:stretch>
                <a:fillRect/>
              </a:stretch>
            </p:blipFill>
          </mc:Choice>
          <mc:Fallback>
            <p:blipFill>
              <a:blip r:embed="rId6"/>
              <a:stretch>
                <a:fillRect/>
              </a:stretch>
            </p:blipFill>
          </mc:Fallback>
        </mc:AlternateContent>
        <p:spPr>
          <a:xfrm>
            <a:off x="539750" y="6458237"/>
            <a:ext cx="8064500" cy="190500"/>
          </a:xfrm>
          <a:prstGeom prst="rect">
            <a:avLst/>
          </a:prstGeom>
        </p:spPr>
      </p:pic>
      <p:sp>
        <p:nvSpPr>
          <p:cNvPr id="14" name="TextBox 13"/>
          <p:cNvSpPr txBox="1"/>
          <p:nvPr/>
        </p:nvSpPr>
        <p:spPr>
          <a:xfrm>
            <a:off x="8118727" y="6414442"/>
            <a:ext cx="397933" cy="261610"/>
          </a:xfrm>
          <a:prstGeom prst="rect">
            <a:avLst/>
          </a:prstGeom>
          <a:noFill/>
        </p:spPr>
        <p:txBody>
          <a:bodyPr wrap="square" rtlCol="0">
            <a:spAutoFit/>
          </a:bodyPr>
          <a:lstStyle/>
          <a:p>
            <a:pPr algn="ctr"/>
            <a:r>
              <a:rPr lang="en-US" sz="1100" dirty="0" smtClean="0">
                <a:solidFill>
                  <a:schemeClr val="tx1">
                    <a:lumMod val="50000"/>
                    <a:lumOff val="50000"/>
                  </a:schemeClr>
                </a:solidFill>
                <a:latin typeface="Arial"/>
                <a:cs typeface="Arial"/>
              </a:rPr>
              <a:t>09</a:t>
            </a:r>
            <a:endParaRPr lang="en-US" sz="1100" dirty="0">
              <a:solidFill>
                <a:schemeClr val="tx1">
                  <a:lumMod val="50000"/>
                  <a:lumOff val="50000"/>
                </a:schemeClr>
              </a:solidFill>
              <a:latin typeface="Arial"/>
              <a:cs typeface="Arial"/>
            </a:endParaRPr>
          </a:p>
        </p:txBody>
      </p:sp>
      <p:pic>
        <p:nvPicPr>
          <p:cNvPr id="15" name="Picture 14"/>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7"/>
              <a:stretch>
                <a:fillRect/>
              </a:stretch>
            </p:blipFill>
          </mc:Choice>
          <mc:Fallback>
            <p:blipFill>
              <a:blip r:embed="rId8"/>
              <a:stretch>
                <a:fillRect/>
              </a:stretch>
            </p:blipFill>
          </mc:Fallback>
        </mc:AlternateContent>
        <p:spPr>
          <a:xfrm>
            <a:off x="0" y="0"/>
            <a:ext cx="9144000" cy="990600"/>
          </a:xfrm>
          <a:prstGeom prst="rect">
            <a:avLst/>
          </a:prstGeom>
        </p:spPr>
      </p:pic>
      <p:pic>
        <p:nvPicPr>
          <p:cNvPr id="16" name="Picture 15"/>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9"/>
              <a:stretch>
                <a:fillRect/>
              </a:stretch>
            </p:blipFill>
          </mc:Choice>
          <mc:Fallback>
            <p:blipFill>
              <a:blip r:embed="rId10"/>
              <a:stretch>
                <a:fillRect/>
              </a:stretch>
            </p:blipFill>
          </mc:Fallback>
        </mc:AlternateContent>
        <p:spPr>
          <a:xfrm>
            <a:off x="7750649" y="463418"/>
            <a:ext cx="876300" cy="330200"/>
          </a:xfrm>
          <a:prstGeom prst="rect">
            <a:avLst/>
          </a:prstGeom>
        </p:spPr>
      </p:pic>
      <p:sp>
        <p:nvSpPr>
          <p:cNvPr id="17" name="TextBox 16"/>
          <p:cNvSpPr txBox="1"/>
          <p:nvPr/>
        </p:nvSpPr>
        <p:spPr>
          <a:xfrm>
            <a:off x="478442" y="445900"/>
            <a:ext cx="4462953" cy="646331"/>
          </a:xfrm>
          <a:prstGeom prst="rect">
            <a:avLst/>
          </a:prstGeom>
          <a:noFill/>
        </p:spPr>
        <p:txBody>
          <a:bodyPr wrap="square" rtlCol="0">
            <a:spAutoFit/>
          </a:bodyPr>
          <a:lstStyle/>
          <a:p>
            <a:pPr>
              <a:defRPr/>
            </a:pPr>
            <a:r>
              <a:rPr lang="en-US" sz="3600" b="1" kern="0" dirty="0" smtClean="0">
                <a:solidFill>
                  <a:schemeClr val="tx2"/>
                </a:solidFill>
              </a:rPr>
              <a:t>What is Intensity?</a:t>
            </a:r>
            <a:endParaRPr lang="en-GB" sz="3600" b="1" kern="0" dirty="0">
              <a:solidFill>
                <a:schemeClr val="tx2"/>
              </a:solidFill>
            </a:endParaRPr>
          </a:p>
        </p:txBody>
      </p:sp>
      <p:sp>
        <p:nvSpPr>
          <p:cNvPr id="10" name="Text Placeholder 5"/>
          <p:cNvSpPr txBox="1">
            <a:spLocks/>
          </p:cNvSpPr>
          <p:nvPr/>
        </p:nvSpPr>
        <p:spPr>
          <a:xfrm>
            <a:off x="825500" y="1484313"/>
            <a:ext cx="7318375" cy="1670050"/>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buFontTx/>
              <a:buNone/>
              <a:defRPr/>
            </a:pPr>
            <a:r>
              <a:rPr lang="en-US" sz="3000" dirty="0" smtClean="0">
                <a:solidFill>
                  <a:srgbClr val="FF0000"/>
                </a:solidFill>
              </a:rPr>
              <a:t>Intensity? </a:t>
            </a:r>
            <a:r>
              <a:rPr lang="en-US" sz="3000" dirty="0" smtClean="0">
                <a:solidFill>
                  <a:schemeClr val="bg2">
                    <a:lumMod val="75000"/>
                  </a:schemeClr>
                </a:solidFill>
              </a:rPr>
              <a:t>- </a:t>
            </a:r>
            <a:r>
              <a:rPr lang="en-US" sz="3000" dirty="0" smtClean="0">
                <a:solidFill>
                  <a:schemeClr val="tx2"/>
                </a:solidFill>
              </a:rPr>
              <a:t>Everyone has different levels of fitness. This means that where one person finds an activity hard, another may find it easy</a:t>
            </a:r>
          </a:p>
          <a:p>
            <a:pPr>
              <a:buFontTx/>
              <a:buNone/>
              <a:defRPr/>
            </a:pPr>
            <a:endParaRPr lang="en-US" sz="2000" dirty="0">
              <a:solidFill>
                <a:schemeClr val="bg2">
                  <a:lumMod val="75000"/>
                </a:schemeClr>
              </a:solidFill>
            </a:endParaRPr>
          </a:p>
        </p:txBody>
      </p:sp>
      <p:graphicFrame>
        <p:nvGraphicFramePr>
          <p:cNvPr id="18" name="Group 29"/>
          <p:cNvGraphicFramePr>
            <a:graphicFrameLocks/>
          </p:cNvGraphicFramePr>
          <p:nvPr>
            <p:extLst>
              <p:ext uri="{D42A27DB-BD31-4B8C-83A1-F6EECF244321}">
                <p14:modId xmlns:p14="http://schemas.microsoft.com/office/powerpoint/2010/main" val="271812217"/>
              </p:ext>
            </p:extLst>
          </p:nvPr>
        </p:nvGraphicFramePr>
        <p:xfrm>
          <a:off x="987119" y="3501958"/>
          <a:ext cx="7201680" cy="1707994"/>
        </p:xfrm>
        <a:graphic>
          <a:graphicData uri="http://schemas.openxmlformats.org/drawingml/2006/table">
            <a:tbl>
              <a:tblPr/>
              <a:tblGrid>
                <a:gridCol w="3601675">
                  <a:extLst>
                    <a:ext uri="{9D8B030D-6E8A-4147-A177-3AD203B41FA5}"/>
                  </a:extLst>
                </a:gridCol>
                <a:gridCol w="3600005">
                  <a:extLst>
                    <a:ext uri="{9D8B030D-6E8A-4147-A177-3AD203B41FA5}"/>
                  </a:extLst>
                </a:gridCol>
              </a:tblGrid>
              <a:tr h="1707994">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2400" b="1" i="0" u="none" strike="noStrike" cap="none" normalizeH="0" baseline="0" dirty="0">
                          <a:ln>
                            <a:noFill/>
                          </a:ln>
                          <a:solidFill>
                            <a:srgbClr val="FF0000"/>
                          </a:solidFill>
                          <a:effectLst/>
                          <a:latin typeface="Arial" charset="0"/>
                          <a:cs typeface="Times New Roman" pitchFamily="18" charset="0"/>
                        </a:rPr>
                        <a:t>Moderate Intensity</a:t>
                      </a:r>
                      <a:r>
                        <a:rPr kumimoji="0" lang="en-GB" sz="2400" b="0" i="0" u="none" strike="noStrike" cap="none" normalizeH="0" baseline="0" dirty="0">
                          <a:ln>
                            <a:noFill/>
                          </a:ln>
                          <a:solidFill>
                            <a:srgbClr val="FF0000"/>
                          </a:solidFill>
                          <a:effectLst/>
                          <a:latin typeface="Arial" charset="0"/>
                          <a:cs typeface="Times New Roman" pitchFamily="18" charset="0"/>
                        </a:rPr>
                        <a:t> </a:t>
                      </a:r>
                    </a:p>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GB" sz="1000" b="0" i="0" u="none" strike="noStrike" cap="none" normalizeH="0" baseline="0" dirty="0">
                        <a:ln>
                          <a:noFill/>
                        </a:ln>
                        <a:solidFill>
                          <a:srgbClr val="595959"/>
                        </a:solidFill>
                        <a:effectLst/>
                        <a:latin typeface="Arial" charset="0"/>
                        <a:cs typeface="Times New Roman" pitchFamily="18" charset="0"/>
                      </a:endParaRP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dirty="0">
                          <a:ln>
                            <a:noFill/>
                          </a:ln>
                          <a:solidFill>
                            <a:schemeClr val="tx2"/>
                          </a:solidFill>
                          <a:effectLst/>
                          <a:latin typeface="Arial" charset="0"/>
                          <a:cs typeface="Times New Roman" pitchFamily="18" charset="0"/>
                        </a:rPr>
                        <a:t>is when your heart beats faster, you sweat but you can still talk</a:t>
                      </a:r>
                      <a:endParaRPr kumimoji="0" lang="en-GB" sz="2000" b="1" i="0" u="none" strike="noStrike" cap="none" normalizeH="0" baseline="0" dirty="0">
                        <a:ln>
                          <a:noFill/>
                        </a:ln>
                        <a:solidFill>
                          <a:schemeClr val="tx2"/>
                        </a:solidFill>
                        <a:effectLst/>
                        <a:latin typeface="Arial" charset="0"/>
                        <a:cs typeface="Arial" charset="0"/>
                      </a:endParaRPr>
                    </a:p>
                  </a:txBody>
                  <a:tcPr marT="45679" marB="4567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2400" b="1" i="0" u="none" strike="noStrike" cap="none" normalizeH="0" baseline="0" dirty="0">
                          <a:ln>
                            <a:noFill/>
                          </a:ln>
                          <a:solidFill>
                            <a:srgbClr val="FF0000"/>
                          </a:solidFill>
                          <a:effectLst/>
                          <a:latin typeface="Arial" charset="0"/>
                          <a:cs typeface="Times New Roman" pitchFamily="18" charset="0"/>
                        </a:rPr>
                        <a:t>Vigorous Intensity </a:t>
                      </a:r>
                    </a:p>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GB" sz="1000" b="0" i="0" u="none" strike="noStrike" cap="none" normalizeH="0" baseline="0" dirty="0">
                        <a:ln>
                          <a:noFill/>
                        </a:ln>
                        <a:solidFill>
                          <a:srgbClr val="595959"/>
                        </a:solidFill>
                        <a:effectLst/>
                        <a:latin typeface="Arial" charset="0"/>
                        <a:cs typeface="Times New Roman" pitchFamily="18" charset="0"/>
                      </a:endParaRP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dirty="0">
                          <a:ln>
                            <a:noFill/>
                          </a:ln>
                          <a:solidFill>
                            <a:schemeClr val="tx2"/>
                          </a:solidFill>
                          <a:effectLst/>
                          <a:latin typeface="Arial" charset="0"/>
                          <a:cs typeface="Times New Roman" pitchFamily="18" charset="0"/>
                        </a:rPr>
                        <a:t>is when your heart beats faster, you sweat a lot and you cant talk</a:t>
                      </a:r>
                      <a:endParaRPr kumimoji="0" lang="en-GB" sz="2000" b="1" i="0" u="none" strike="noStrike" cap="none" normalizeH="0" baseline="0" dirty="0">
                        <a:ln>
                          <a:noFill/>
                        </a:ln>
                        <a:solidFill>
                          <a:schemeClr val="tx2"/>
                        </a:solidFill>
                        <a:effectLst/>
                        <a:latin typeface="Arial" charset="0"/>
                        <a:cs typeface="Arial" charset="0"/>
                      </a:endParaRPr>
                    </a:p>
                  </a:txBody>
                  <a:tcPr marT="45679" marB="4567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extLst>
              </a:tr>
            </a:tbl>
          </a:graphicData>
        </a:graphic>
      </p:graphicFrame>
    </p:spTree>
    <p:extLst>
      <p:ext uri="{BB962C8B-B14F-4D97-AF65-F5344CB8AC3E}">
        <p14:creationId xmlns:p14="http://schemas.microsoft.com/office/powerpoint/2010/main" val="10210764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5"/>
              <a:stretch>
                <a:fillRect/>
              </a:stretch>
            </p:blipFill>
          </mc:Choice>
          <mc:Fallback>
            <p:blipFill>
              <a:blip r:embed="rId6"/>
              <a:stretch>
                <a:fillRect/>
              </a:stretch>
            </p:blipFill>
          </mc:Fallback>
        </mc:AlternateContent>
        <p:spPr>
          <a:xfrm>
            <a:off x="539750" y="6458237"/>
            <a:ext cx="8064500" cy="190500"/>
          </a:xfrm>
          <a:prstGeom prst="rect">
            <a:avLst/>
          </a:prstGeom>
        </p:spPr>
      </p:pic>
      <p:sp>
        <p:nvSpPr>
          <p:cNvPr id="14" name="TextBox 13"/>
          <p:cNvSpPr txBox="1"/>
          <p:nvPr/>
        </p:nvSpPr>
        <p:spPr>
          <a:xfrm>
            <a:off x="8118727" y="6414442"/>
            <a:ext cx="397933" cy="261610"/>
          </a:xfrm>
          <a:prstGeom prst="rect">
            <a:avLst/>
          </a:prstGeom>
          <a:noFill/>
        </p:spPr>
        <p:txBody>
          <a:bodyPr wrap="square" rtlCol="0">
            <a:spAutoFit/>
          </a:bodyPr>
          <a:lstStyle/>
          <a:p>
            <a:pPr algn="ctr"/>
            <a:r>
              <a:rPr lang="en-US" sz="1100" dirty="0" smtClean="0">
                <a:solidFill>
                  <a:schemeClr val="tx1">
                    <a:lumMod val="50000"/>
                    <a:lumOff val="50000"/>
                  </a:schemeClr>
                </a:solidFill>
                <a:latin typeface="Arial"/>
                <a:cs typeface="Arial"/>
              </a:rPr>
              <a:t>10</a:t>
            </a:r>
            <a:endParaRPr lang="en-US" sz="1100" dirty="0">
              <a:solidFill>
                <a:schemeClr val="tx1">
                  <a:lumMod val="50000"/>
                  <a:lumOff val="50000"/>
                </a:schemeClr>
              </a:solidFill>
              <a:latin typeface="Arial"/>
              <a:cs typeface="Arial"/>
            </a:endParaRPr>
          </a:p>
        </p:txBody>
      </p:sp>
      <p:pic>
        <p:nvPicPr>
          <p:cNvPr id="15" name="Picture 14"/>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7"/>
              <a:stretch>
                <a:fillRect/>
              </a:stretch>
            </p:blipFill>
          </mc:Choice>
          <mc:Fallback>
            <p:blipFill>
              <a:blip r:embed="rId8"/>
              <a:stretch>
                <a:fillRect/>
              </a:stretch>
            </p:blipFill>
          </mc:Fallback>
        </mc:AlternateContent>
        <p:spPr>
          <a:xfrm>
            <a:off x="0" y="0"/>
            <a:ext cx="9144000" cy="990600"/>
          </a:xfrm>
          <a:prstGeom prst="rect">
            <a:avLst/>
          </a:prstGeom>
        </p:spPr>
      </p:pic>
      <p:pic>
        <p:nvPicPr>
          <p:cNvPr id="16" name="Picture 15"/>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9"/>
              <a:stretch>
                <a:fillRect/>
              </a:stretch>
            </p:blipFill>
          </mc:Choice>
          <mc:Fallback>
            <p:blipFill>
              <a:blip r:embed="rId10"/>
              <a:stretch>
                <a:fillRect/>
              </a:stretch>
            </p:blipFill>
          </mc:Fallback>
        </mc:AlternateContent>
        <p:spPr>
          <a:xfrm>
            <a:off x="7750649" y="463418"/>
            <a:ext cx="876300" cy="330200"/>
          </a:xfrm>
          <a:prstGeom prst="rect">
            <a:avLst/>
          </a:prstGeom>
        </p:spPr>
      </p:pic>
      <p:sp>
        <p:nvSpPr>
          <p:cNvPr id="17" name="TextBox 16"/>
          <p:cNvSpPr txBox="1"/>
          <p:nvPr/>
        </p:nvSpPr>
        <p:spPr>
          <a:xfrm>
            <a:off x="478442" y="445900"/>
            <a:ext cx="6924307" cy="646331"/>
          </a:xfrm>
          <a:prstGeom prst="rect">
            <a:avLst/>
          </a:prstGeom>
          <a:noFill/>
        </p:spPr>
        <p:txBody>
          <a:bodyPr wrap="square" rtlCol="0">
            <a:spAutoFit/>
          </a:bodyPr>
          <a:lstStyle/>
          <a:p>
            <a:pPr>
              <a:defRPr/>
            </a:pPr>
            <a:r>
              <a:rPr lang="en-US" sz="3600" b="1" kern="0" dirty="0" smtClean="0">
                <a:solidFill>
                  <a:schemeClr val="tx2"/>
                </a:solidFill>
              </a:rPr>
              <a:t>Strengthening Exercises</a:t>
            </a:r>
            <a:endParaRPr lang="en-GB" sz="3600" b="1" kern="0" dirty="0">
              <a:solidFill>
                <a:schemeClr val="tx2"/>
              </a:solidFill>
            </a:endParaRPr>
          </a:p>
        </p:txBody>
      </p:sp>
      <p:pic>
        <p:nvPicPr>
          <p:cNvPr id="9" name="Picture 2" descr="C:\Users\HWilliamson\Dropbox\Screenshots\Screenshot 2017-04-10 09.35.27.png"/>
          <p:cNvPicPr>
            <a:picLocks noChangeAspect="1" noChangeArrowheads="1"/>
          </p:cNvPicPr>
          <p:nvPr/>
        </p:nvPicPr>
        <p:blipFill>
          <a:blip r:embed="rId11">
            <a:extLst>
              <a:ext uri="{28A0092B-C50C-407E-A947-70E740481C1C}">
                <a14:useLocalDpi xmlns:a14="http://schemas.microsoft.com/office/drawing/2010/main" val="0"/>
              </a:ext>
            </a:extLst>
          </a:blip>
          <a:srcRect l="20105" t="41679" r="22885" b="8464"/>
          <a:stretch>
            <a:fillRect/>
          </a:stretch>
        </p:blipFill>
        <p:spPr bwMode="auto">
          <a:xfrm>
            <a:off x="395288" y="2177143"/>
            <a:ext cx="5905048" cy="2752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descr="C:\Users\HWilliamson\Dropbox\Screenshots\Screenshot 2017-04-10 09.39.46.png"/>
          <p:cNvPicPr>
            <a:picLocks noChangeAspect="1" noChangeArrowheads="1"/>
          </p:cNvPicPr>
          <p:nvPr/>
        </p:nvPicPr>
        <p:blipFill>
          <a:blip r:embed="rId12">
            <a:extLst>
              <a:ext uri="{28A0092B-C50C-407E-A947-70E740481C1C}">
                <a14:useLocalDpi xmlns:a14="http://schemas.microsoft.com/office/drawing/2010/main" val="0"/>
              </a:ext>
            </a:extLst>
          </a:blip>
          <a:srcRect l="18999" t="16751" r="65504" b="4309"/>
          <a:stretch>
            <a:fillRect/>
          </a:stretch>
        </p:blipFill>
        <p:spPr bwMode="auto">
          <a:xfrm>
            <a:off x="6332327" y="1066799"/>
            <a:ext cx="1929946" cy="524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179180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5"/>
              <a:stretch>
                <a:fillRect/>
              </a:stretch>
            </p:blipFill>
          </mc:Choice>
          <mc:Fallback>
            <p:blipFill>
              <a:blip r:embed="rId6"/>
              <a:stretch>
                <a:fillRect/>
              </a:stretch>
            </p:blipFill>
          </mc:Fallback>
        </mc:AlternateContent>
        <p:spPr>
          <a:xfrm>
            <a:off x="539750" y="6458237"/>
            <a:ext cx="8064500" cy="190500"/>
          </a:xfrm>
          <a:prstGeom prst="rect">
            <a:avLst/>
          </a:prstGeom>
        </p:spPr>
      </p:pic>
      <p:sp>
        <p:nvSpPr>
          <p:cNvPr id="14" name="TextBox 13"/>
          <p:cNvSpPr txBox="1"/>
          <p:nvPr/>
        </p:nvSpPr>
        <p:spPr>
          <a:xfrm>
            <a:off x="8118727" y="6414442"/>
            <a:ext cx="397933" cy="261610"/>
          </a:xfrm>
          <a:prstGeom prst="rect">
            <a:avLst/>
          </a:prstGeom>
          <a:noFill/>
        </p:spPr>
        <p:txBody>
          <a:bodyPr wrap="square" rtlCol="0">
            <a:spAutoFit/>
          </a:bodyPr>
          <a:lstStyle/>
          <a:p>
            <a:pPr algn="ctr"/>
            <a:r>
              <a:rPr lang="en-US" sz="1100" dirty="0" smtClean="0">
                <a:solidFill>
                  <a:schemeClr val="tx1">
                    <a:lumMod val="50000"/>
                    <a:lumOff val="50000"/>
                  </a:schemeClr>
                </a:solidFill>
                <a:latin typeface="Arial"/>
                <a:cs typeface="Arial"/>
              </a:rPr>
              <a:t>11</a:t>
            </a:r>
            <a:endParaRPr lang="en-US" sz="1100" dirty="0">
              <a:solidFill>
                <a:schemeClr val="tx1">
                  <a:lumMod val="50000"/>
                  <a:lumOff val="50000"/>
                </a:schemeClr>
              </a:solidFill>
              <a:latin typeface="Arial"/>
              <a:cs typeface="Arial"/>
            </a:endParaRPr>
          </a:p>
        </p:txBody>
      </p:sp>
      <p:pic>
        <p:nvPicPr>
          <p:cNvPr id="21" name="Picture 3"/>
          <p:cNvPicPr>
            <a:picLocks noChangeAspect="1" noChangeArrowheads="1"/>
          </p:cNvPicPr>
          <p:nvPr/>
        </p:nvPicPr>
        <p:blipFill>
          <a:blip r:embed="rId7" cstate="print"/>
          <a:srcRect/>
          <a:stretch>
            <a:fillRect/>
          </a:stretch>
        </p:blipFill>
        <p:spPr bwMode="auto">
          <a:xfrm>
            <a:off x="1853193" y="195936"/>
            <a:ext cx="5995407" cy="6113384"/>
          </a:xfrm>
          <a:prstGeom prst="ellipse">
            <a:avLst/>
          </a:prstGeom>
          <a:noFill/>
          <a:ln w="9525">
            <a:noFill/>
            <a:miter lim="800000"/>
            <a:headEnd/>
            <a:tailEnd/>
          </a:ln>
        </p:spPr>
      </p:pic>
    </p:spTree>
    <p:extLst>
      <p:ext uri="{BB962C8B-B14F-4D97-AF65-F5344CB8AC3E}">
        <p14:creationId xmlns:p14="http://schemas.microsoft.com/office/powerpoint/2010/main" val="25885118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5"/>
              <a:stretch>
                <a:fillRect/>
              </a:stretch>
            </p:blipFill>
          </mc:Choice>
          <mc:Fallback>
            <p:blipFill>
              <a:blip r:embed="rId6"/>
              <a:stretch>
                <a:fillRect/>
              </a:stretch>
            </p:blipFill>
          </mc:Fallback>
        </mc:AlternateContent>
        <p:spPr>
          <a:xfrm>
            <a:off x="539750" y="6458237"/>
            <a:ext cx="8064500" cy="190500"/>
          </a:xfrm>
          <a:prstGeom prst="rect">
            <a:avLst/>
          </a:prstGeom>
        </p:spPr>
      </p:pic>
      <p:sp>
        <p:nvSpPr>
          <p:cNvPr id="14" name="TextBox 13"/>
          <p:cNvSpPr txBox="1"/>
          <p:nvPr/>
        </p:nvSpPr>
        <p:spPr>
          <a:xfrm>
            <a:off x="8118727" y="6414442"/>
            <a:ext cx="397933" cy="261610"/>
          </a:xfrm>
          <a:prstGeom prst="rect">
            <a:avLst/>
          </a:prstGeom>
          <a:noFill/>
        </p:spPr>
        <p:txBody>
          <a:bodyPr wrap="square" rtlCol="0">
            <a:spAutoFit/>
          </a:bodyPr>
          <a:lstStyle/>
          <a:p>
            <a:pPr algn="ctr"/>
            <a:r>
              <a:rPr lang="en-US" sz="1100" dirty="0" smtClean="0">
                <a:solidFill>
                  <a:schemeClr val="tx1">
                    <a:lumMod val="50000"/>
                    <a:lumOff val="50000"/>
                  </a:schemeClr>
                </a:solidFill>
                <a:latin typeface="Arial"/>
                <a:cs typeface="Arial"/>
              </a:rPr>
              <a:t>12</a:t>
            </a:r>
            <a:endParaRPr lang="en-US" sz="1100" dirty="0">
              <a:solidFill>
                <a:schemeClr val="tx1">
                  <a:lumMod val="50000"/>
                  <a:lumOff val="50000"/>
                </a:schemeClr>
              </a:solidFill>
              <a:latin typeface="Arial"/>
              <a:cs typeface="Arial"/>
            </a:endParaRPr>
          </a:p>
        </p:txBody>
      </p:sp>
      <p:pic>
        <p:nvPicPr>
          <p:cNvPr id="15" name="Picture 14"/>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7"/>
              <a:stretch>
                <a:fillRect/>
              </a:stretch>
            </p:blipFill>
          </mc:Choice>
          <mc:Fallback>
            <p:blipFill>
              <a:blip r:embed="rId8"/>
              <a:stretch>
                <a:fillRect/>
              </a:stretch>
            </p:blipFill>
          </mc:Fallback>
        </mc:AlternateContent>
        <p:spPr>
          <a:xfrm>
            <a:off x="0" y="0"/>
            <a:ext cx="9144000" cy="990600"/>
          </a:xfrm>
          <a:prstGeom prst="rect">
            <a:avLst/>
          </a:prstGeom>
        </p:spPr>
      </p:pic>
      <p:pic>
        <p:nvPicPr>
          <p:cNvPr id="16" name="Picture 15"/>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9"/>
              <a:stretch>
                <a:fillRect/>
              </a:stretch>
            </p:blipFill>
          </mc:Choice>
          <mc:Fallback>
            <p:blipFill>
              <a:blip r:embed="rId10"/>
              <a:stretch>
                <a:fillRect/>
              </a:stretch>
            </p:blipFill>
          </mc:Fallback>
        </mc:AlternateContent>
        <p:spPr>
          <a:xfrm>
            <a:off x="7750649" y="463418"/>
            <a:ext cx="876300" cy="330200"/>
          </a:xfrm>
          <a:prstGeom prst="rect">
            <a:avLst/>
          </a:prstGeom>
        </p:spPr>
      </p:pic>
      <p:sp>
        <p:nvSpPr>
          <p:cNvPr id="17" name="TextBox 16"/>
          <p:cNvSpPr txBox="1"/>
          <p:nvPr/>
        </p:nvSpPr>
        <p:spPr>
          <a:xfrm>
            <a:off x="478442" y="445900"/>
            <a:ext cx="6924307" cy="646331"/>
          </a:xfrm>
          <a:prstGeom prst="rect">
            <a:avLst/>
          </a:prstGeom>
          <a:noFill/>
        </p:spPr>
        <p:txBody>
          <a:bodyPr wrap="square" rtlCol="0">
            <a:spAutoFit/>
          </a:bodyPr>
          <a:lstStyle/>
          <a:p>
            <a:pPr>
              <a:defRPr/>
            </a:pPr>
            <a:r>
              <a:rPr lang="en-US" sz="3600" b="1" kern="0" dirty="0" smtClean="0">
                <a:solidFill>
                  <a:schemeClr val="tx2"/>
                </a:solidFill>
              </a:rPr>
              <a:t>Benefits of Physical Activity</a:t>
            </a:r>
            <a:endParaRPr lang="en-GB" sz="3600" b="1" kern="0" dirty="0">
              <a:solidFill>
                <a:schemeClr val="tx2"/>
              </a:solidFill>
            </a:endParaRPr>
          </a:p>
        </p:txBody>
      </p:sp>
      <p:pic>
        <p:nvPicPr>
          <p:cNvPr id="10" name="Picture 1" descr="http://i.emlfiles1.com/cmpimg/0/9/7/8/7/files/imagecache/7565517/w640_7679019_sweatthesmallstuffinfogram.jpe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77687" y="1092231"/>
            <a:ext cx="7041040" cy="5322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67030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5"/>
              <a:stretch>
                <a:fillRect/>
              </a:stretch>
            </p:blipFill>
          </mc:Choice>
          <mc:Fallback>
            <p:blipFill>
              <a:blip r:embed="rId6"/>
              <a:stretch>
                <a:fillRect/>
              </a:stretch>
            </p:blipFill>
          </mc:Fallback>
        </mc:AlternateContent>
        <p:spPr>
          <a:xfrm>
            <a:off x="539750" y="6458237"/>
            <a:ext cx="8064500" cy="190500"/>
          </a:xfrm>
          <a:prstGeom prst="rect">
            <a:avLst/>
          </a:prstGeom>
        </p:spPr>
      </p:pic>
      <p:sp>
        <p:nvSpPr>
          <p:cNvPr id="14" name="TextBox 13"/>
          <p:cNvSpPr txBox="1"/>
          <p:nvPr/>
        </p:nvSpPr>
        <p:spPr>
          <a:xfrm>
            <a:off x="8118727" y="6414442"/>
            <a:ext cx="397933" cy="261610"/>
          </a:xfrm>
          <a:prstGeom prst="rect">
            <a:avLst/>
          </a:prstGeom>
          <a:noFill/>
        </p:spPr>
        <p:txBody>
          <a:bodyPr wrap="square" rtlCol="0">
            <a:spAutoFit/>
          </a:bodyPr>
          <a:lstStyle/>
          <a:p>
            <a:pPr algn="ctr"/>
            <a:r>
              <a:rPr lang="en-US" sz="1100" dirty="0" smtClean="0">
                <a:solidFill>
                  <a:schemeClr val="tx1">
                    <a:lumMod val="50000"/>
                    <a:lumOff val="50000"/>
                  </a:schemeClr>
                </a:solidFill>
                <a:latin typeface="Arial"/>
                <a:cs typeface="Arial"/>
              </a:rPr>
              <a:t>13</a:t>
            </a:r>
            <a:endParaRPr lang="en-US" sz="1100" dirty="0">
              <a:solidFill>
                <a:schemeClr val="tx1">
                  <a:lumMod val="50000"/>
                  <a:lumOff val="50000"/>
                </a:schemeClr>
              </a:solidFill>
              <a:latin typeface="Arial"/>
              <a:cs typeface="Arial"/>
            </a:endParaRPr>
          </a:p>
        </p:txBody>
      </p:sp>
      <p:pic>
        <p:nvPicPr>
          <p:cNvPr id="15" name="Picture 14"/>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7"/>
              <a:stretch>
                <a:fillRect/>
              </a:stretch>
            </p:blipFill>
          </mc:Choice>
          <mc:Fallback>
            <p:blipFill>
              <a:blip r:embed="rId8"/>
              <a:stretch>
                <a:fillRect/>
              </a:stretch>
            </p:blipFill>
          </mc:Fallback>
        </mc:AlternateContent>
        <p:spPr>
          <a:xfrm>
            <a:off x="0" y="0"/>
            <a:ext cx="9144000" cy="990600"/>
          </a:xfrm>
          <a:prstGeom prst="rect">
            <a:avLst/>
          </a:prstGeom>
        </p:spPr>
      </p:pic>
      <p:pic>
        <p:nvPicPr>
          <p:cNvPr id="16" name="Picture 15"/>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9"/>
              <a:stretch>
                <a:fillRect/>
              </a:stretch>
            </p:blipFill>
          </mc:Choice>
          <mc:Fallback>
            <p:blipFill>
              <a:blip r:embed="rId10"/>
              <a:stretch>
                <a:fillRect/>
              </a:stretch>
            </p:blipFill>
          </mc:Fallback>
        </mc:AlternateContent>
        <p:spPr>
          <a:xfrm>
            <a:off x="7750649" y="463418"/>
            <a:ext cx="876300" cy="330200"/>
          </a:xfrm>
          <a:prstGeom prst="rect">
            <a:avLst/>
          </a:prstGeom>
        </p:spPr>
      </p:pic>
      <p:sp>
        <p:nvSpPr>
          <p:cNvPr id="17" name="TextBox 16"/>
          <p:cNvSpPr txBox="1"/>
          <p:nvPr/>
        </p:nvSpPr>
        <p:spPr>
          <a:xfrm>
            <a:off x="478442" y="445900"/>
            <a:ext cx="6924307" cy="646331"/>
          </a:xfrm>
          <a:prstGeom prst="rect">
            <a:avLst/>
          </a:prstGeom>
          <a:noFill/>
        </p:spPr>
        <p:txBody>
          <a:bodyPr wrap="square" rtlCol="0">
            <a:spAutoFit/>
          </a:bodyPr>
          <a:lstStyle/>
          <a:p>
            <a:pPr>
              <a:defRPr/>
            </a:pPr>
            <a:r>
              <a:rPr lang="en-US" sz="3600" b="1" kern="0" dirty="0" smtClean="0">
                <a:solidFill>
                  <a:schemeClr val="tx2"/>
                </a:solidFill>
              </a:rPr>
              <a:t>In Summary:</a:t>
            </a:r>
            <a:endParaRPr lang="en-GB" sz="3600" b="1" kern="0" dirty="0">
              <a:solidFill>
                <a:schemeClr val="tx2"/>
              </a:solidFill>
            </a:endParaRPr>
          </a:p>
        </p:txBody>
      </p:sp>
      <p:grpSp>
        <p:nvGrpSpPr>
          <p:cNvPr id="8" name="Group 3"/>
          <p:cNvGrpSpPr>
            <a:grpSpLocks/>
          </p:cNvGrpSpPr>
          <p:nvPr/>
        </p:nvGrpSpPr>
        <p:grpSpPr bwMode="auto">
          <a:xfrm>
            <a:off x="357188" y="1571625"/>
            <a:ext cx="2357437" cy="2071688"/>
            <a:chOff x="662617" y="3000372"/>
            <a:chExt cx="2032288" cy="1714512"/>
          </a:xfrm>
        </p:grpSpPr>
        <p:sp>
          <p:nvSpPr>
            <p:cNvPr id="9" name="Oval 8"/>
            <p:cNvSpPr/>
            <p:nvPr/>
          </p:nvSpPr>
          <p:spPr>
            <a:xfrm>
              <a:off x="785786" y="3000372"/>
              <a:ext cx="1785950" cy="1714512"/>
            </a:xfrm>
            <a:prstGeom prst="ellipse">
              <a:avLst/>
            </a:prstGeom>
            <a:solidFill>
              <a:srgbClr val="66FF3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1" name="TextBox 10"/>
            <p:cNvSpPr txBox="1"/>
            <p:nvPr/>
          </p:nvSpPr>
          <p:spPr>
            <a:xfrm>
              <a:off x="662617" y="3236856"/>
              <a:ext cx="2032288" cy="1223150"/>
            </a:xfrm>
            <a:prstGeom prst="rect">
              <a:avLst/>
            </a:prstGeom>
            <a:noFill/>
          </p:spPr>
          <p:txBody>
            <a:bodyPr>
              <a:spAutoFit/>
            </a:bodyPr>
            <a:lstStyle/>
            <a:p>
              <a:pPr algn="ctr">
                <a:defRPr/>
              </a:pPr>
              <a:r>
                <a:rPr lang="en-US" sz="3000" b="1" dirty="0">
                  <a:latin typeface="+mj-lt"/>
                  <a:ea typeface="+mn-ea"/>
                </a:rPr>
                <a:t>Eat a </a:t>
              </a:r>
              <a:r>
                <a:rPr lang="en-US" sz="3000" b="1" dirty="0" smtClean="0">
                  <a:latin typeface="+mj-lt"/>
                  <a:ea typeface="+mn-ea"/>
                </a:rPr>
                <a:t>balanced</a:t>
              </a:r>
            </a:p>
            <a:p>
              <a:pPr algn="ctr">
                <a:defRPr/>
              </a:pPr>
              <a:r>
                <a:rPr lang="en-US" sz="3000" b="1" dirty="0" smtClean="0">
                  <a:latin typeface="+mj-lt"/>
                  <a:ea typeface="+mn-ea"/>
                </a:rPr>
                <a:t> </a:t>
              </a:r>
              <a:r>
                <a:rPr lang="en-US" sz="3000" b="1" dirty="0">
                  <a:latin typeface="+mj-lt"/>
                  <a:ea typeface="+mn-ea"/>
                </a:rPr>
                <a:t>diet</a:t>
              </a:r>
              <a:r>
                <a:rPr lang="en-US" sz="3000" b="1" dirty="0">
                  <a:ea typeface="+mn-ea"/>
                </a:rPr>
                <a:t> </a:t>
              </a:r>
              <a:endParaRPr lang="en-GB" sz="3000" b="1" dirty="0">
                <a:ea typeface="+mn-ea"/>
              </a:endParaRPr>
            </a:p>
          </p:txBody>
        </p:sp>
      </p:grpSp>
      <p:sp>
        <p:nvSpPr>
          <p:cNvPr id="12" name="Oval 11"/>
          <p:cNvSpPr/>
          <p:nvPr/>
        </p:nvSpPr>
        <p:spPr>
          <a:xfrm>
            <a:off x="3429000" y="1643063"/>
            <a:ext cx="2214563" cy="2071687"/>
          </a:xfrm>
          <a:prstGeom prst="ellipse">
            <a:avLst/>
          </a:prstGeom>
          <a:solidFill>
            <a:srgbClr val="66FF3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a:solidFill>
                  <a:schemeClr val="tx1"/>
                </a:solidFill>
                <a:latin typeface="+mj-lt"/>
              </a:rPr>
              <a:t>Kids</a:t>
            </a:r>
          </a:p>
          <a:p>
            <a:pPr algn="ctr">
              <a:defRPr/>
            </a:pPr>
            <a:r>
              <a:rPr lang="en-US" sz="3000" b="1" dirty="0">
                <a:solidFill>
                  <a:schemeClr val="tx1"/>
                </a:solidFill>
                <a:latin typeface="+mj-lt"/>
              </a:rPr>
              <a:t>60 mins of P.A</a:t>
            </a:r>
          </a:p>
          <a:p>
            <a:pPr algn="ctr">
              <a:defRPr/>
            </a:pPr>
            <a:r>
              <a:rPr lang="en-US" sz="3000" b="1" dirty="0">
                <a:solidFill>
                  <a:schemeClr val="tx1"/>
                </a:solidFill>
                <a:latin typeface="+mj-lt"/>
              </a:rPr>
              <a:t>a day</a:t>
            </a:r>
            <a:endParaRPr lang="en-GB" sz="3000" b="1" dirty="0">
              <a:solidFill>
                <a:schemeClr val="tx1"/>
              </a:solidFill>
              <a:latin typeface="+mj-lt"/>
            </a:endParaRPr>
          </a:p>
        </p:txBody>
      </p:sp>
      <p:sp>
        <p:nvSpPr>
          <p:cNvPr id="18" name="Oval 17"/>
          <p:cNvSpPr/>
          <p:nvPr/>
        </p:nvSpPr>
        <p:spPr>
          <a:xfrm>
            <a:off x="6357938" y="1643063"/>
            <a:ext cx="2214562" cy="2071687"/>
          </a:xfrm>
          <a:prstGeom prst="ellipse">
            <a:avLst/>
          </a:prstGeom>
          <a:solidFill>
            <a:srgbClr val="66FF3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9" name="TextBox 18"/>
          <p:cNvSpPr txBox="1"/>
          <p:nvPr/>
        </p:nvSpPr>
        <p:spPr>
          <a:xfrm>
            <a:off x="6215063" y="1785938"/>
            <a:ext cx="2214562" cy="1816100"/>
          </a:xfrm>
          <a:prstGeom prst="rect">
            <a:avLst/>
          </a:prstGeom>
          <a:noFill/>
        </p:spPr>
        <p:txBody>
          <a:bodyPr>
            <a:spAutoFit/>
          </a:bodyPr>
          <a:lstStyle/>
          <a:p>
            <a:pPr lvl="1" algn="ctr">
              <a:defRPr/>
            </a:pPr>
            <a:r>
              <a:rPr lang="en-US" sz="2800" b="1" dirty="0">
                <a:latin typeface="+mj-lt"/>
                <a:ea typeface="+mn-ea"/>
              </a:rPr>
              <a:t>Adults</a:t>
            </a:r>
          </a:p>
          <a:p>
            <a:pPr lvl="1" algn="ctr">
              <a:defRPr/>
            </a:pPr>
            <a:r>
              <a:rPr lang="en-US" sz="2800" b="1" dirty="0">
                <a:latin typeface="+mj-lt"/>
                <a:ea typeface="+mn-ea"/>
              </a:rPr>
              <a:t>150 mins of PA a week</a:t>
            </a:r>
          </a:p>
        </p:txBody>
      </p:sp>
      <p:sp>
        <p:nvSpPr>
          <p:cNvPr id="20" name="Oval 19"/>
          <p:cNvSpPr/>
          <p:nvPr/>
        </p:nvSpPr>
        <p:spPr>
          <a:xfrm>
            <a:off x="1785938" y="3857625"/>
            <a:ext cx="2143125" cy="2071688"/>
          </a:xfrm>
          <a:prstGeom prst="ellipse">
            <a:avLst/>
          </a:prstGeom>
          <a:solidFill>
            <a:srgbClr val="FF3B3B"/>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1" name="TextBox 20"/>
          <p:cNvSpPr txBox="1"/>
          <p:nvPr/>
        </p:nvSpPr>
        <p:spPr>
          <a:xfrm>
            <a:off x="1928813" y="4413250"/>
            <a:ext cx="1885950" cy="1016000"/>
          </a:xfrm>
          <a:prstGeom prst="rect">
            <a:avLst/>
          </a:prstGeom>
          <a:noFill/>
        </p:spPr>
        <p:txBody>
          <a:bodyPr>
            <a:spAutoFit/>
          </a:bodyPr>
          <a:lstStyle/>
          <a:p>
            <a:pPr algn="ctr">
              <a:defRPr/>
            </a:pPr>
            <a:r>
              <a:rPr lang="en-GB" sz="3000" b="1" dirty="0">
                <a:ea typeface="+mn-ea"/>
              </a:rPr>
              <a:t>Stub out smoking</a:t>
            </a:r>
          </a:p>
        </p:txBody>
      </p:sp>
      <p:sp>
        <p:nvSpPr>
          <p:cNvPr id="22" name="Oval 21"/>
          <p:cNvSpPr/>
          <p:nvPr/>
        </p:nvSpPr>
        <p:spPr>
          <a:xfrm>
            <a:off x="4857750" y="3857625"/>
            <a:ext cx="2143125" cy="2071688"/>
          </a:xfrm>
          <a:prstGeom prst="ellipse">
            <a:avLst/>
          </a:prstGeom>
          <a:solidFill>
            <a:srgbClr val="FF3B3B"/>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3" name="TextBox 22"/>
          <p:cNvSpPr txBox="1"/>
          <p:nvPr/>
        </p:nvSpPr>
        <p:spPr>
          <a:xfrm>
            <a:off x="5043488" y="4143375"/>
            <a:ext cx="1885950" cy="1477963"/>
          </a:xfrm>
          <a:prstGeom prst="rect">
            <a:avLst/>
          </a:prstGeom>
          <a:noFill/>
        </p:spPr>
        <p:txBody>
          <a:bodyPr>
            <a:spAutoFit/>
          </a:bodyPr>
          <a:lstStyle/>
          <a:p>
            <a:pPr algn="ctr">
              <a:defRPr/>
            </a:pPr>
            <a:r>
              <a:rPr lang="en-GB" sz="3000" b="1" dirty="0">
                <a:ea typeface="+mn-ea"/>
              </a:rPr>
              <a:t>Cut back on the booze</a:t>
            </a:r>
          </a:p>
        </p:txBody>
      </p:sp>
    </p:spTree>
    <p:extLst>
      <p:ext uri="{BB962C8B-B14F-4D97-AF65-F5344CB8AC3E}">
        <p14:creationId xmlns:p14="http://schemas.microsoft.com/office/powerpoint/2010/main" val="36690484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5"/>
              <a:stretch>
                <a:fillRect/>
              </a:stretch>
            </p:blipFill>
          </mc:Choice>
          <mc:Fallback>
            <p:blipFill>
              <a:blip r:embed="rId6"/>
              <a:stretch>
                <a:fillRect/>
              </a:stretch>
            </p:blipFill>
          </mc:Fallback>
        </mc:AlternateContent>
        <p:spPr>
          <a:xfrm>
            <a:off x="539750" y="6458237"/>
            <a:ext cx="8064500" cy="190500"/>
          </a:xfrm>
          <a:prstGeom prst="rect">
            <a:avLst/>
          </a:prstGeom>
        </p:spPr>
      </p:pic>
      <p:sp>
        <p:nvSpPr>
          <p:cNvPr id="14" name="TextBox 13"/>
          <p:cNvSpPr txBox="1"/>
          <p:nvPr/>
        </p:nvSpPr>
        <p:spPr>
          <a:xfrm>
            <a:off x="8118727" y="6414442"/>
            <a:ext cx="397933" cy="261610"/>
          </a:xfrm>
          <a:prstGeom prst="rect">
            <a:avLst/>
          </a:prstGeom>
          <a:noFill/>
        </p:spPr>
        <p:txBody>
          <a:bodyPr wrap="square" rtlCol="0">
            <a:spAutoFit/>
          </a:bodyPr>
          <a:lstStyle/>
          <a:p>
            <a:pPr algn="ctr"/>
            <a:r>
              <a:rPr lang="en-US" sz="1100" dirty="0" smtClean="0">
                <a:solidFill>
                  <a:schemeClr val="tx1">
                    <a:lumMod val="50000"/>
                    <a:lumOff val="50000"/>
                  </a:schemeClr>
                </a:solidFill>
                <a:latin typeface="Arial"/>
                <a:cs typeface="Arial"/>
              </a:rPr>
              <a:t>14</a:t>
            </a:r>
            <a:endParaRPr lang="en-US" sz="1100" dirty="0">
              <a:solidFill>
                <a:schemeClr val="tx1">
                  <a:lumMod val="50000"/>
                  <a:lumOff val="50000"/>
                </a:schemeClr>
              </a:solidFill>
              <a:latin typeface="Arial"/>
              <a:cs typeface="Arial"/>
            </a:endParaRPr>
          </a:p>
        </p:txBody>
      </p:sp>
      <p:pic>
        <p:nvPicPr>
          <p:cNvPr id="15" name="Picture 14"/>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7"/>
              <a:stretch>
                <a:fillRect/>
              </a:stretch>
            </p:blipFill>
          </mc:Choice>
          <mc:Fallback>
            <p:blipFill>
              <a:blip r:embed="rId8"/>
              <a:stretch>
                <a:fillRect/>
              </a:stretch>
            </p:blipFill>
          </mc:Fallback>
        </mc:AlternateContent>
        <p:spPr>
          <a:xfrm>
            <a:off x="0" y="0"/>
            <a:ext cx="9144000" cy="990600"/>
          </a:xfrm>
          <a:prstGeom prst="rect">
            <a:avLst/>
          </a:prstGeom>
        </p:spPr>
      </p:pic>
      <p:pic>
        <p:nvPicPr>
          <p:cNvPr id="16" name="Picture 15"/>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9"/>
              <a:stretch>
                <a:fillRect/>
              </a:stretch>
            </p:blipFill>
          </mc:Choice>
          <mc:Fallback>
            <p:blipFill>
              <a:blip r:embed="rId10"/>
              <a:stretch>
                <a:fillRect/>
              </a:stretch>
            </p:blipFill>
          </mc:Fallback>
        </mc:AlternateContent>
        <p:spPr>
          <a:xfrm>
            <a:off x="7750649" y="463418"/>
            <a:ext cx="876300" cy="330200"/>
          </a:xfrm>
          <a:prstGeom prst="rect">
            <a:avLst/>
          </a:prstGeom>
        </p:spPr>
      </p:pic>
      <p:sp>
        <p:nvSpPr>
          <p:cNvPr id="17" name="TextBox 16"/>
          <p:cNvSpPr txBox="1"/>
          <p:nvPr/>
        </p:nvSpPr>
        <p:spPr>
          <a:xfrm>
            <a:off x="478442" y="445900"/>
            <a:ext cx="5606446" cy="646331"/>
          </a:xfrm>
          <a:prstGeom prst="rect">
            <a:avLst/>
          </a:prstGeom>
          <a:noFill/>
        </p:spPr>
        <p:txBody>
          <a:bodyPr wrap="square" rtlCol="0">
            <a:spAutoFit/>
          </a:bodyPr>
          <a:lstStyle/>
          <a:p>
            <a:pPr>
              <a:defRPr/>
            </a:pPr>
            <a:r>
              <a:rPr lang="en-US" sz="3600" b="1" kern="0" dirty="0" smtClean="0">
                <a:solidFill>
                  <a:schemeClr val="tx2"/>
                </a:solidFill>
              </a:rPr>
              <a:t>Further Information &amp; Help</a:t>
            </a:r>
            <a:endParaRPr lang="en-GB" sz="3600" b="1" kern="0" dirty="0">
              <a:solidFill>
                <a:schemeClr val="tx2"/>
              </a:solidFill>
            </a:endParaRPr>
          </a:p>
        </p:txBody>
      </p:sp>
      <p:sp>
        <p:nvSpPr>
          <p:cNvPr id="2" name="Rectangle 1"/>
          <p:cNvSpPr/>
          <p:nvPr/>
        </p:nvSpPr>
        <p:spPr>
          <a:xfrm>
            <a:off x="636998" y="1469204"/>
            <a:ext cx="7879662" cy="2062103"/>
          </a:xfrm>
          <a:prstGeom prst="rect">
            <a:avLst/>
          </a:prstGeom>
        </p:spPr>
        <p:txBody>
          <a:bodyPr wrap="square">
            <a:spAutoFit/>
          </a:bodyPr>
          <a:lstStyle/>
          <a:p>
            <a:endParaRPr lang="en-GB" sz="3200" dirty="0">
              <a:latin typeface="Calibri" panose="020F0502020204030204" pitchFamily="34" charset="0"/>
            </a:endParaRPr>
          </a:p>
          <a:p>
            <a:r>
              <a:rPr lang="en-GB" sz="3200" dirty="0">
                <a:latin typeface="Calibri" panose="020F0502020204030204" pitchFamily="34" charset="0"/>
              </a:rPr>
              <a:t>Chest Heart and Stroke (also advise and help with cancer) - Advice Line Nurses on 0808 801 0899 or visit chss.org.uk</a:t>
            </a:r>
            <a:endParaRPr lang="en-GB" sz="3200" dirty="0"/>
          </a:p>
        </p:txBody>
      </p:sp>
    </p:spTree>
    <p:extLst>
      <p:ext uri="{BB962C8B-B14F-4D97-AF65-F5344CB8AC3E}">
        <p14:creationId xmlns:p14="http://schemas.microsoft.com/office/powerpoint/2010/main" val="25288002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a:xfrm>
            <a:off x="0" y="0"/>
            <a:ext cx="9144000" cy="6858000"/>
          </a:xfrm>
          <a:prstGeom prst="rect">
            <a:avLst/>
          </a:prstGeom>
        </p:spPr>
      </p:pic>
      <p:pic>
        <p:nvPicPr>
          <p:cNvPr id="20" name="Picture 19"/>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5"/>
              <a:stretch>
                <a:fillRect/>
              </a:stretch>
            </p:blipFill>
          </mc:Choice>
          <mc:Fallback>
            <p:blipFill>
              <a:blip r:embed="rId6"/>
              <a:stretch>
                <a:fillRect/>
              </a:stretch>
            </p:blipFill>
          </mc:Fallback>
        </mc:AlternateContent>
        <p:spPr>
          <a:xfrm>
            <a:off x="0" y="0"/>
            <a:ext cx="9144000" cy="6858000"/>
          </a:xfrm>
          <a:prstGeom prst="rect">
            <a:avLst/>
          </a:prstGeom>
        </p:spPr>
      </p:pic>
      <p:pic>
        <p:nvPicPr>
          <p:cNvPr id="21" name="Picture 20"/>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7"/>
              <a:stretch>
                <a:fillRect/>
              </a:stretch>
            </p:blipFill>
          </mc:Choice>
          <mc:Fallback>
            <p:blipFill>
              <a:blip r:embed="rId8"/>
              <a:stretch>
                <a:fillRect/>
              </a:stretch>
            </p:blipFill>
          </mc:Fallback>
        </mc:AlternateContent>
        <p:spPr>
          <a:xfrm>
            <a:off x="0" y="0"/>
            <a:ext cx="9144000" cy="6858000"/>
          </a:xfrm>
          <a:prstGeom prst="rect">
            <a:avLst/>
          </a:prstGeom>
        </p:spPr>
      </p:pic>
      <p:sp>
        <p:nvSpPr>
          <p:cNvPr id="17" name="TextBox 16"/>
          <p:cNvSpPr txBox="1"/>
          <p:nvPr/>
        </p:nvSpPr>
        <p:spPr>
          <a:xfrm>
            <a:off x="490905" y="1926020"/>
            <a:ext cx="8113345" cy="830997"/>
          </a:xfrm>
          <a:prstGeom prst="rect">
            <a:avLst/>
          </a:prstGeom>
          <a:noFill/>
        </p:spPr>
        <p:txBody>
          <a:bodyPr wrap="square" rtlCol="0">
            <a:spAutoFit/>
          </a:bodyPr>
          <a:lstStyle/>
          <a:p>
            <a:pPr algn="ctr">
              <a:defRPr/>
            </a:pPr>
            <a:r>
              <a:rPr lang="en-GB" sz="4800" b="1" dirty="0" smtClean="0">
                <a:solidFill>
                  <a:schemeClr val="tx2"/>
                </a:solidFill>
              </a:rPr>
              <a:t>Any Questions?</a:t>
            </a:r>
            <a:endParaRPr lang="en-GB" sz="4800" b="1" dirty="0">
              <a:solidFill>
                <a:schemeClr val="tx2"/>
              </a:solidFill>
            </a:endParaRPr>
          </a:p>
        </p:txBody>
      </p:sp>
      <p:pic>
        <p:nvPicPr>
          <p:cNvPr id="22" name="Picture 21"/>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9"/>
              <a:stretch>
                <a:fillRect/>
              </a:stretch>
            </p:blipFill>
          </mc:Choice>
          <mc:Fallback>
            <p:blipFill>
              <a:blip r:embed="rId10"/>
              <a:stretch>
                <a:fillRect/>
              </a:stretch>
            </p:blipFill>
          </mc:Fallback>
        </mc:AlternateContent>
        <p:spPr>
          <a:xfrm>
            <a:off x="539750" y="6458237"/>
            <a:ext cx="8064500" cy="190500"/>
          </a:xfrm>
          <a:prstGeom prst="rect">
            <a:avLst/>
          </a:prstGeom>
        </p:spPr>
      </p:pic>
      <p:pic>
        <p:nvPicPr>
          <p:cNvPr id="23" name="Picture 22"/>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11"/>
              <a:stretch>
                <a:fillRect/>
              </a:stretch>
            </p:blipFill>
          </mc:Choice>
          <mc:Fallback>
            <p:blipFill>
              <a:blip r:embed="rId12"/>
              <a:stretch>
                <a:fillRect/>
              </a:stretch>
            </p:blipFill>
          </mc:Fallback>
        </mc:AlternateContent>
        <p:spPr>
          <a:xfrm>
            <a:off x="7750649" y="463418"/>
            <a:ext cx="876300" cy="330200"/>
          </a:xfrm>
          <a:prstGeom prst="rect">
            <a:avLst/>
          </a:prstGeom>
        </p:spPr>
      </p:pic>
    </p:spTree>
    <p:extLst>
      <p:ext uri="{BB962C8B-B14F-4D97-AF65-F5344CB8AC3E}">
        <p14:creationId xmlns:p14="http://schemas.microsoft.com/office/powerpoint/2010/main" val="35937759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a:xfrm>
            <a:off x="0" y="0"/>
            <a:ext cx="9144000" cy="6858000"/>
          </a:xfrm>
          <a:prstGeom prst="rect">
            <a:avLst/>
          </a:prstGeom>
        </p:spPr>
      </p:pic>
      <p:pic>
        <p:nvPicPr>
          <p:cNvPr id="20" name="Picture 19"/>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5"/>
              <a:stretch>
                <a:fillRect/>
              </a:stretch>
            </p:blipFill>
          </mc:Choice>
          <mc:Fallback>
            <p:blipFill>
              <a:blip r:embed="rId6"/>
              <a:stretch>
                <a:fillRect/>
              </a:stretch>
            </p:blipFill>
          </mc:Fallback>
        </mc:AlternateContent>
        <p:spPr>
          <a:xfrm>
            <a:off x="0" y="0"/>
            <a:ext cx="9144000" cy="6858000"/>
          </a:xfrm>
          <a:prstGeom prst="rect">
            <a:avLst/>
          </a:prstGeom>
        </p:spPr>
      </p:pic>
      <p:pic>
        <p:nvPicPr>
          <p:cNvPr id="21" name="Picture 20"/>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7"/>
              <a:stretch>
                <a:fillRect/>
              </a:stretch>
            </p:blipFill>
          </mc:Choice>
          <mc:Fallback>
            <p:blipFill>
              <a:blip r:embed="rId8"/>
              <a:stretch>
                <a:fillRect/>
              </a:stretch>
            </p:blipFill>
          </mc:Fallback>
        </mc:AlternateContent>
        <p:spPr>
          <a:xfrm>
            <a:off x="0" y="0"/>
            <a:ext cx="9144000" cy="6858000"/>
          </a:xfrm>
          <a:prstGeom prst="rect">
            <a:avLst/>
          </a:prstGeom>
        </p:spPr>
      </p:pic>
      <p:sp>
        <p:nvSpPr>
          <p:cNvPr id="17" name="TextBox 16"/>
          <p:cNvSpPr txBox="1"/>
          <p:nvPr/>
        </p:nvSpPr>
        <p:spPr>
          <a:xfrm>
            <a:off x="490905" y="1926020"/>
            <a:ext cx="8113345" cy="830997"/>
          </a:xfrm>
          <a:prstGeom prst="rect">
            <a:avLst/>
          </a:prstGeom>
          <a:noFill/>
        </p:spPr>
        <p:txBody>
          <a:bodyPr wrap="square" rtlCol="0">
            <a:spAutoFit/>
          </a:bodyPr>
          <a:lstStyle/>
          <a:p>
            <a:pPr algn="ctr">
              <a:defRPr/>
            </a:pPr>
            <a:r>
              <a:rPr lang="en-GB" sz="4800" b="1" dirty="0" smtClean="0">
                <a:solidFill>
                  <a:schemeClr val="tx2"/>
                </a:solidFill>
              </a:rPr>
              <a:t>Thank You</a:t>
            </a:r>
            <a:endParaRPr lang="en-GB" sz="4800" b="1" dirty="0">
              <a:solidFill>
                <a:schemeClr val="tx2"/>
              </a:solidFill>
            </a:endParaRPr>
          </a:p>
        </p:txBody>
      </p:sp>
      <p:pic>
        <p:nvPicPr>
          <p:cNvPr id="22" name="Picture 21"/>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9"/>
              <a:stretch>
                <a:fillRect/>
              </a:stretch>
            </p:blipFill>
          </mc:Choice>
          <mc:Fallback>
            <p:blipFill>
              <a:blip r:embed="rId10"/>
              <a:stretch>
                <a:fillRect/>
              </a:stretch>
            </p:blipFill>
          </mc:Fallback>
        </mc:AlternateContent>
        <p:spPr>
          <a:xfrm>
            <a:off x="539750" y="6458237"/>
            <a:ext cx="8064500" cy="190500"/>
          </a:xfrm>
          <a:prstGeom prst="rect">
            <a:avLst/>
          </a:prstGeom>
        </p:spPr>
      </p:pic>
      <p:pic>
        <p:nvPicPr>
          <p:cNvPr id="23" name="Picture 22"/>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11"/>
              <a:stretch>
                <a:fillRect/>
              </a:stretch>
            </p:blipFill>
          </mc:Choice>
          <mc:Fallback>
            <p:blipFill>
              <a:blip r:embed="rId12"/>
              <a:stretch>
                <a:fillRect/>
              </a:stretch>
            </p:blipFill>
          </mc:Fallback>
        </mc:AlternateContent>
        <p:spPr>
          <a:xfrm>
            <a:off x="7750649" y="463418"/>
            <a:ext cx="876300" cy="330200"/>
          </a:xfrm>
          <a:prstGeom prst="rect">
            <a:avLst/>
          </a:prstGeom>
        </p:spPr>
      </p:pic>
    </p:spTree>
    <p:extLst>
      <p:ext uri="{BB962C8B-B14F-4D97-AF65-F5344CB8AC3E}">
        <p14:creationId xmlns:p14="http://schemas.microsoft.com/office/powerpoint/2010/main" val="39101708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5"/>
              <a:stretch>
                <a:fillRect/>
              </a:stretch>
            </p:blipFill>
          </mc:Choice>
          <mc:Fallback>
            <p:blipFill>
              <a:blip r:embed="rId6"/>
              <a:stretch>
                <a:fillRect/>
              </a:stretch>
            </p:blipFill>
          </mc:Fallback>
        </mc:AlternateContent>
        <p:spPr>
          <a:xfrm>
            <a:off x="539750" y="6458237"/>
            <a:ext cx="8064500" cy="190500"/>
          </a:xfrm>
          <a:prstGeom prst="rect">
            <a:avLst/>
          </a:prstGeom>
        </p:spPr>
      </p:pic>
      <p:sp>
        <p:nvSpPr>
          <p:cNvPr id="14" name="TextBox 13"/>
          <p:cNvSpPr txBox="1"/>
          <p:nvPr/>
        </p:nvSpPr>
        <p:spPr>
          <a:xfrm>
            <a:off x="8118727" y="6414442"/>
            <a:ext cx="397933" cy="261610"/>
          </a:xfrm>
          <a:prstGeom prst="rect">
            <a:avLst/>
          </a:prstGeom>
          <a:noFill/>
        </p:spPr>
        <p:txBody>
          <a:bodyPr wrap="square" rtlCol="0">
            <a:spAutoFit/>
          </a:bodyPr>
          <a:lstStyle/>
          <a:p>
            <a:pPr algn="ctr"/>
            <a:r>
              <a:rPr lang="en-US" sz="1100" dirty="0" smtClean="0">
                <a:solidFill>
                  <a:schemeClr val="tx1">
                    <a:lumMod val="50000"/>
                    <a:lumOff val="50000"/>
                  </a:schemeClr>
                </a:solidFill>
                <a:latin typeface="Arial"/>
                <a:cs typeface="Arial"/>
              </a:rPr>
              <a:t>01</a:t>
            </a:r>
            <a:endParaRPr lang="en-US" sz="1100" dirty="0">
              <a:solidFill>
                <a:schemeClr val="tx1">
                  <a:lumMod val="50000"/>
                  <a:lumOff val="50000"/>
                </a:schemeClr>
              </a:solidFill>
              <a:latin typeface="Arial"/>
              <a:cs typeface="Arial"/>
            </a:endParaRPr>
          </a:p>
        </p:txBody>
      </p:sp>
      <p:pic>
        <p:nvPicPr>
          <p:cNvPr id="15" name="Picture 14"/>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7"/>
              <a:stretch>
                <a:fillRect/>
              </a:stretch>
            </p:blipFill>
          </mc:Choice>
          <mc:Fallback>
            <p:blipFill>
              <a:blip r:embed="rId8"/>
              <a:stretch>
                <a:fillRect/>
              </a:stretch>
            </p:blipFill>
          </mc:Fallback>
        </mc:AlternateContent>
        <p:spPr>
          <a:xfrm>
            <a:off x="0" y="0"/>
            <a:ext cx="9144000" cy="990600"/>
          </a:xfrm>
          <a:prstGeom prst="rect">
            <a:avLst/>
          </a:prstGeom>
        </p:spPr>
      </p:pic>
      <p:pic>
        <p:nvPicPr>
          <p:cNvPr id="16" name="Picture 15"/>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9"/>
              <a:stretch>
                <a:fillRect/>
              </a:stretch>
            </p:blipFill>
          </mc:Choice>
          <mc:Fallback>
            <p:blipFill>
              <a:blip r:embed="rId10"/>
              <a:stretch>
                <a:fillRect/>
              </a:stretch>
            </p:blipFill>
          </mc:Fallback>
        </mc:AlternateContent>
        <p:spPr>
          <a:xfrm>
            <a:off x="7750649" y="463418"/>
            <a:ext cx="876300" cy="330200"/>
          </a:xfrm>
          <a:prstGeom prst="rect">
            <a:avLst/>
          </a:prstGeom>
        </p:spPr>
      </p:pic>
      <p:sp>
        <p:nvSpPr>
          <p:cNvPr id="17" name="TextBox 16"/>
          <p:cNvSpPr txBox="1"/>
          <p:nvPr/>
        </p:nvSpPr>
        <p:spPr>
          <a:xfrm>
            <a:off x="478442" y="445900"/>
            <a:ext cx="4462953" cy="646331"/>
          </a:xfrm>
          <a:prstGeom prst="rect">
            <a:avLst/>
          </a:prstGeom>
          <a:noFill/>
        </p:spPr>
        <p:txBody>
          <a:bodyPr wrap="square" rtlCol="0">
            <a:spAutoFit/>
          </a:bodyPr>
          <a:lstStyle/>
          <a:p>
            <a:r>
              <a:rPr lang="en-US" sz="3600" b="1" dirty="0" smtClean="0">
                <a:solidFill>
                  <a:schemeClr val="tx2"/>
                </a:solidFill>
              </a:rPr>
              <a:t>Risk Factors</a:t>
            </a:r>
            <a:endParaRPr lang="en-US" sz="3200" dirty="0" smtClean="0">
              <a:solidFill>
                <a:schemeClr val="tx2"/>
              </a:solidFill>
            </a:endParaRPr>
          </a:p>
        </p:txBody>
      </p:sp>
      <p:pic>
        <p:nvPicPr>
          <p:cNvPr id="9"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a:xfrm>
            <a:off x="911225" y="1052513"/>
            <a:ext cx="7321550" cy="5160962"/>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5"/>
              <a:stretch>
                <a:fillRect/>
              </a:stretch>
            </p:blipFill>
          </mc:Choice>
          <mc:Fallback>
            <p:blipFill>
              <a:blip r:embed="rId6"/>
              <a:stretch>
                <a:fillRect/>
              </a:stretch>
            </p:blipFill>
          </mc:Fallback>
        </mc:AlternateContent>
        <p:spPr>
          <a:xfrm>
            <a:off x="539750" y="6458237"/>
            <a:ext cx="8064500" cy="190500"/>
          </a:xfrm>
          <a:prstGeom prst="rect">
            <a:avLst/>
          </a:prstGeom>
        </p:spPr>
      </p:pic>
      <p:sp>
        <p:nvSpPr>
          <p:cNvPr id="14" name="TextBox 13"/>
          <p:cNvSpPr txBox="1"/>
          <p:nvPr/>
        </p:nvSpPr>
        <p:spPr>
          <a:xfrm>
            <a:off x="8118727" y="6414442"/>
            <a:ext cx="397933" cy="261610"/>
          </a:xfrm>
          <a:prstGeom prst="rect">
            <a:avLst/>
          </a:prstGeom>
          <a:noFill/>
        </p:spPr>
        <p:txBody>
          <a:bodyPr wrap="square" rtlCol="0">
            <a:spAutoFit/>
          </a:bodyPr>
          <a:lstStyle/>
          <a:p>
            <a:pPr algn="ctr"/>
            <a:r>
              <a:rPr lang="en-US" sz="1100" dirty="0" smtClean="0">
                <a:solidFill>
                  <a:schemeClr val="tx1">
                    <a:lumMod val="50000"/>
                    <a:lumOff val="50000"/>
                  </a:schemeClr>
                </a:solidFill>
                <a:latin typeface="Arial"/>
                <a:cs typeface="Arial"/>
              </a:rPr>
              <a:t>02</a:t>
            </a:r>
            <a:endParaRPr lang="en-US" sz="1100" dirty="0">
              <a:solidFill>
                <a:schemeClr val="tx1">
                  <a:lumMod val="50000"/>
                  <a:lumOff val="50000"/>
                </a:schemeClr>
              </a:solidFill>
              <a:latin typeface="Arial"/>
              <a:cs typeface="Arial"/>
            </a:endParaRPr>
          </a:p>
        </p:txBody>
      </p:sp>
      <p:pic>
        <p:nvPicPr>
          <p:cNvPr id="15" name="Picture 14"/>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7"/>
              <a:stretch>
                <a:fillRect/>
              </a:stretch>
            </p:blipFill>
          </mc:Choice>
          <mc:Fallback>
            <p:blipFill>
              <a:blip r:embed="rId8"/>
              <a:stretch>
                <a:fillRect/>
              </a:stretch>
            </p:blipFill>
          </mc:Fallback>
        </mc:AlternateContent>
        <p:spPr>
          <a:xfrm>
            <a:off x="0" y="0"/>
            <a:ext cx="9144000" cy="990600"/>
          </a:xfrm>
          <a:prstGeom prst="rect">
            <a:avLst/>
          </a:prstGeom>
        </p:spPr>
      </p:pic>
      <p:pic>
        <p:nvPicPr>
          <p:cNvPr id="16" name="Picture 15"/>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9"/>
              <a:stretch>
                <a:fillRect/>
              </a:stretch>
            </p:blipFill>
          </mc:Choice>
          <mc:Fallback>
            <p:blipFill>
              <a:blip r:embed="rId10"/>
              <a:stretch>
                <a:fillRect/>
              </a:stretch>
            </p:blipFill>
          </mc:Fallback>
        </mc:AlternateContent>
        <p:spPr>
          <a:xfrm>
            <a:off x="7750649" y="463418"/>
            <a:ext cx="876300" cy="330200"/>
          </a:xfrm>
          <a:prstGeom prst="rect">
            <a:avLst/>
          </a:prstGeom>
        </p:spPr>
      </p:pic>
      <p:sp>
        <p:nvSpPr>
          <p:cNvPr id="17" name="TextBox 16"/>
          <p:cNvSpPr txBox="1"/>
          <p:nvPr/>
        </p:nvSpPr>
        <p:spPr>
          <a:xfrm>
            <a:off x="478442" y="445900"/>
            <a:ext cx="6983602" cy="646331"/>
          </a:xfrm>
          <a:prstGeom prst="rect">
            <a:avLst/>
          </a:prstGeom>
          <a:noFill/>
        </p:spPr>
        <p:txBody>
          <a:bodyPr wrap="square" rtlCol="0">
            <a:spAutoFit/>
          </a:bodyPr>
          <a:lstStyle/>
          <a:p>
            <a:pPr>
              <a:defRPr/>
            </a:pPr>
            <a:r>
              <a:rPr lang="en-US" sz="3600" b="1" kern="0" dirty="0" smtClean="0">
                <a:solidFill>
                  <a:schemeClr val="tx2"/>
                </a:solidFill>
              </a:rPr>
              <a:t>Getting the balance right</a:t>
            </a:r>
            <a:endParaRPr lang="en-GB" sz="3600" b="1" kern="0" dirty="0">
              <a:solidFill>
                <a:schemeClr val="tx2"/>
              </a:solidFill>
            </a:endParaRPr>
          </a:p>
        </p:txBody>
      </p:sp>
      <p:sp>
        <p:nvSpPr>
          <p:cNvPr id="18" name="Rectangle 17"/>
          <p:cNvSpPr/>
          <p:nvPr/>
        </p:nvSpPr>
        <p:spPr>
          <a:xfrm>
            <a:off x="819149" y="3771954"/>
            <a:ext cx="7807799" cy="430887"/>
          </a:xfrm>
          <a:prstGeom prst="rect">
            <a:avLst/>
          </a:prstGeom>
        </p:spPr>
        <p:txBody>
          <a:bodyPr wrap="square" lIns="0" tIns="0" bIns="0">
            <a:spAutoFit/>
          </a:bodyPr>
          <a:lstStyle/>
          <a:p>
            <a:pPr algn="ctr">
              <a:defRPr/>
            </a:pPr>
            <a:endParaRPr lang="en-GB" sz="2800" dirty="0"/>
          </a:p>
        </p:txBody>
      </p:sp>
      <p:pic>
        <p:nvPicPr>
          <p:cNvPr id="23" name="Picture 4" descr="\\chs-08r2-file\Profiles\jperry\Desktop\images\Weight gain.PNG"/>
          <p:cNvPicPr>
            <a:picLocks noChangeAspect="1" noChangeArrowheads="1"/>
          </p:cNvPicPr>
          <p:nvPr/>
        </p:nvPicPr>
        <p:blipFill rotWithShape="1">
          <a:blip r:embed="rId11">
            <a:extLst>
              <a:ext uri="{28A0092B-C50C-407E-A947-70E740481C1C}">
                <a14:useLocalDpi xmlns:a14="http://schemas.microsoft.com/office/drawing/2010/main" val="0"/>
              </a:ext>
            </a:extLst>
          </a:blip>
          <a:srcRect l="945"/>
          <a:stretch/>
        </p:blipFill>
        <p:spPr bwMode="auto">
          <a:xfrm>
            <a:off x="2955315" y="1105843"/>
            <a:ext cx="3264509" cy="178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6" descr="\\chs-08r2-file\Profiles\jperry\Desktop\images\Weight loss.PNG"/>
          <p:cNvPicPr>
            <a:picLocks noChangeAspect="1" noChangeArrowheads="1"/>
          </p:cNvPicPr>
          <p:nvPr/>
        </p:nvPicPr>
        <p:blipFill rotWithShape="1">
          <a:blip r:embed="rId12">
            <a:extLst>
              <a:ext uri="{28A0092B-C50C-407E-A947-70E740481C1C}">
                <a14:useLocalDpi xmlns:a14="http://schemas.microsoft.com/office/drawing/2010/main" val="0"/>
              </a:ext>
            </a:extLst>
          </a:blip>
          <a:srcRect l="896" r="1"/>
          <a:stretch/>
        </p:blipFill>
        <p:spPr bwMode="auto">
          <a:xfrm>
            <a:off x="2955315" y="2836150"/>
            <a:ext cx="3442309"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5" descr="\\chs-08r2-file\Profiles\jperry\Desktop\images\get the balance right.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955316" y="4550650"/>
            <a:ext cx="3352800" cy="159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10345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5"/>
              <a:stretch>
                <a:fillRect/>
              </a:stretch>
            </p:blipFill>
          </mc:Choice>
          <mc:Fallback>
            <p:blipFill>
              <a:blip r:embed="rId6"/>
              <a:stretch>
                <a:fillRect/>
              </a:stretch>
            </p:blipFill>
          </mc:Fallback>
        </mc:AlternateContent>
        <p:spPr>
          <a:xfrm>
            <a:off x="539750" y="6458237"/>
            <a:ext cx="8064500" cy="190500"/>
          </a:xfrm>
          <a:prstGeom prst="rect">
            <a:avLst/>
          </a:prstGeom>
        </p:spPr>
      </p:pic>
      <p:sp>
        <p:nvSpPr>
          <p:cNvPr id="14" name="TextBox 13"/>
          <p:cNvSpPr txBox="1"/>
          <p:nvPr/>
        </p:nvSpPr>
        <p:spPr>
          <a:xfrm>
            <a:off x="8118727" y="6414442"/>
            <a:ext cx="397933" cy="261610"/>
          </a:xfrm>
          <a:prstGeom prst="rect">
            <a:avLst/>
          </a:prstGeom>
          <a:noFill/>
        </p:spPr>
        <p:txBody>
          <a:bodyPr wrap="square" rtlCol="0">
            <a:spAutoFit/>
          </a:bodyPr>
          <a:lstStyle/>
          <a:p>
            <a:pPr algn="ctr"/>
            <a:r>
              <a:rPr lang="en-US" sz="1100" dirty="0" smtClean="0">
                <a:solidFill>
                  <a:schemeClr val="tx1">
                    <a:lumMod val="50000"/>
                    <a:lumOff val="50000"/>
                  </a:schemeClr>
                </a:solidFill>
                <a:latin typeface="Arial"/>
                <a:cs typeface="Arial"/>
              </a:rPr>
              <a:t>03</a:t>
            </a:r>
            <a:endParaRPr lang="en-US" sz="1100" dirty="0">
              <a:solidFill>
                <a:schemeClr val="tx1">
                  <a:lumMod val="50000"/>
                  <a:lumOff val="50000"/>
                </a:schemeClr>
              </a:solidFill>
              <a:latin typeface="Arial"/>
              <a:cs typeface="Arial"/>
            </a:endParaRPr>
          </a:p>
        </p:txBody>
      </p:sp>
      <p:pic>
        <p:nvPicPr>
          <p:cNvPr id="20" name="Picture 1" descr="http://i.emlfiles1.com/cmpimg/0/9/7/8/7/files/7994434_screenshot2016092310.47.28.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13" y="1"/>
            <a:ext cx="914556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27623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5"/>
              <a:stretch>
                <a:fillRect/>
              </a:stretch>
            </p:blipFill>
          </mc:Choice>
          <mc:Fallback>
            <p:blipFill>
              <a:blip r:embed="rId6"/>
              <a:stretch>
                <a:fillRect/>
              </a:stretch>
            </p:blipFill>
          </mc:Fallback>
        </mc:AlternateContent>
        <p:spPr>
          <a:xfrm>
            <a:off x="539750" y="6458237"/>
            <a:ext cx="8064500" cy="190500"/>
          </a:xfrm>
          <a:prstGeom prst="rect">
            <a:avLst/>
          </a:prstGeom>
        </p:spPr>
      </p:pic>
      <p:sp>
        <p:nvSpPr>
          <p:cNvPr id="14" name="TextBox 13"/>
          <p:cNvSpPr txBox="1"/>
          <p:nvPr/>
        </p:nvSpPr>
        <p:spPr>
          <a:xfrm>
            <a:off x="8118727" y="6414442"/>
            <a:ext cx="397933" cy="261610"/>
          </a:xfrm>
          <a:prstGeom prst="rect">
            <a:avLst/>
          </a:prstGeom>
          <a:noFill/>
        </p:spPr>
        <p:txBody>
          <a:bodyPr wrap="square" rtlCol="0">
            <a:spAutoFit/>
          </a:bodyPr>
          <a:lstStyle/>
          <a:p>
            <a:pPr algn="ctr"/>
            <a:r>
              <a:rPr lang="en-US" sz="1100" dirty="0" smtClean="0">
                <a:solidFill>
                  <a:schemeClr val="tx1">
                    <a:lumMod val="50000"/>
                    <a:lumOff val="50000"/>
                  </a:schemeClr>
                </a:solidFill>
                <a:latin typeface="Arial"/>
                <a:cs typeface="Arial"/>
              </a:rPr>
              <a:t>04</a:t>
            </a:r>
            <a:endParaRPr lang="en-US" sz="1100" dirty="0">
              <a:solidFill>
                <a:schemeClr val="tx1">
                  <a:lumMod val="50000"/>
                  <a:lumOff val="50000"/>
                </a:schemeClr>
              </a:solidFill>
              <a:latin typeface="Arial"/>
              <a:cs typeface="Arial"/>
            </a:endParaRPr>
          </a:p>
        </p:txBody>
      </p:sp>
      <p:pic>
        <p:nvPicPr>
          <p:cNvPr id="15" name="Picture 14"/>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7"/>
              <a:stretch>
                <a:fillRect/>
              </a:stretch>
            </p:blipFill>
          </mc:Choice>
          <mc:Fallback>
            <p:blipFill>
              <a:blip r:embed="rId8"/>
              <a:stretch>
                <a:fillRect/>
              </a:stretch>
            </p:blipFill>
          </mc:Fallback>
        </mc:AlternateContent>
        <p:spPr>
          <a:xfrm>
            <a:off x="0" y="0"/>
            <a:ext cx="9144000" cy="990600"/>
          </a:xfrm>
          <a:prstGeom prst="rect">
            <a:avLst/>
          </a:prstGeom>
        </p:spPr>
      </p:pic>
      <p:pic>
        <p:nvPicPr>
          <p:cNvPr id="16" name="Picture 15"/>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9"/>
              <a:stretch>
                <a:fillRect/>
              </a:stretch>
            </p:blipFill>
          </mc:Choice>
          <mc:Fallback>
            <p:blipFill>
              <a:blip r:embed="rId10"/>
              <a:stretch>
                <a:fillRect/>
              </a:stretch>
            </p:blipFill>
          </mc:Fallback>
        </mc:AlternateContent>
        <p:spPr>
          <a:xfrm>
            <a:off x="7750649" y="463418"/>
            <a:ext cx="876300" cy="330200"/>
          </a:xfrm>
          <a:prstGeom prst="rect">
            <a:avLst/>
          </a:prstGeom>
        </p:spPr>
      </p:pic>
      <p:sp>
        <p:nvSpPr>
          <p:cNvPr id="17" name="TextBox 16"/>
          <p:cNvSpPr txBox="1"/>
          <p:nvPr/>
        </p:nvSpPr>
        <p:spPr>
          <a:xfrm>
            <a:off x="478442" y="445900"/>
            <a:ext cx="7138315" cy="646331"/>
          </a:xfrm>
          <a:prstGeom prst="rect">
            <a:avLst/>
          </a:prstGeom>
          <a:noFill/>
        </p:spPr>
        <p:txBody>
          <a:bodyPr wrap="square" rtlCol="0">
            <a:spAutoFit/>
          </a:bodyPr>
          <a:lstStyle/>
          <a:p>
            <a:pPr>
              <a:defRPr/>
            </a:pPr>
            <a:r>
              <a:rPr lang="en-GB" sz="3600" b="1" kern="0" dirty="0" smtClean="0">
                <a:solidFill>
                  <a:schemeClr val="tx2"/>
                </a:solidFill>
              </a:rPr>
              <a:t>Guess the Number of Sugar Cubes</a:t>
            </a:r>
            <a:endParaRPr lang="en-GB" sz="3600" b="1" kern="0" dirty="0">
              <a:solidFill>
                <a:schemeClr val="tx2"/>
              </a:solidFill>
            </a:endParaRPr>
          </a:p>
        </p:txBody>
      </p:sp>
      <p:pic>
        <p:nvPicPr>
          <p:cNvPr id="10" name="Picture 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84213" y="1484313"/>
            <a:ext cx="1408112" cy="189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p:nvSpPr>
        <p:spPr>
          <a:xfrm>
            <a:off x="2051720" y="2060848"/>
            <a:ext cx="569387" cy="923330"/>
          </a:xfrm>
          <a:prstGeom prst="rect">
            <a:avLst/>
          </a:prstGeom>
          <a:noFill/>
        </p:spPr>
        <p:txBody>
          <a:bodyPr wrap="none">
            <a:spAutoFit/>
          </a:bodyPr>
          <a:lstStyle/>
          <a:p>
            <a:pPr algn="ctr">
              <a:defRPr/>
            </a:pPr>
            <a:r>
              <a:rPr lang="en-US" sz="5400" b="1" dirty="0">
                <a:ln w="12700">
                  <a:solidFill>
                    <a:srgbClr val="FF0000"/>
                  </a:solidFill>
                  <a:prstDash val="solid"/>
                </a:ln>
                <a:solidFill>
                  <a:srgbClr val="FF0000"/>
                </a:solidFill>
                <a:effectLst>
                  <a:outerShdw blurRad="41275" dist="20320" dir="1800000" algn="tl" rotWithShape="0">
                    <a:srgbClr val="000000">
                      <a:alpha val="40000"/>
                    </a:srgbClr>
                  </a:outerShdw>
                </a:effectLst>
                <a:latin typeface="Arial" pitchFamily="34" charset="0"/>
              </a:rPr>
              <a:t>5</a:t>
            </a:r>
          </a:p>
        </p:txBody>
      </p:sp>
      <p:pic>
        <p:nvPicPr>
          <p:cNvPr id="18"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492500" y="1196975"/>
            <a:ext cx="1473200" cy="232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6" descr="http://groceries.iceland.co.uk/medias/sys_master/root/h9a/h12/8932224335902.jpg"/>
          <p:cNvPicPr>
            <a:picLocks noChangeAspect="1" noChangeArrowheads="1"/>
          </p:cNvPicPr>
          <p:nvPr/>
        </p:nvPicPr>
        <p:blipFill>
          <a:blip r:embed="rId13">
            <a:extLst>
              <a:ext uri="{28A0092B-C50C-407E-A947-70E740481C1C}">
                <a14:useLocalDpi xmlns:a14="http://schemas.microsoft.com/office/drawing/2010/main" val="0"/>
              </a:ext>
            </a:extLst>
          </a:blip>
          <a:srcRect l="11548" r="11465"/>
          <a:stretch>
            <a:fillRect/>
          </a:stretch>
        </p:blipFill>
        <p:spPr bwMode="auto">
          <a:xfrm>
            <a:off x="6227763" y="1484313"/>
            <a:ext cx="1439862" cy="187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20"/>
          <p:cNvSpPr/>
          <p:nvPr/>
        </p:nvSpPr>
        <p:spPr>
          <a:xfrm>
            <a:off x="7524328" y="2060848"/>
            <a:ext cx="1531189" cy="923330"/>
          </a:xfrm>
          <a:prstGeom prst="rect">
            <a:avLst/>
          </a:prstGeom>
          <a:noFill/>
        </p:spPr>
        <p:txBody>
          <a:bodyPr wrap="none">
            <a:spAutoFit/>
          </a:bodyPr>
          <a:lstStyle/>
          <a:p>
            <a:pPr algn="ctr">
              <a:defRPr/>
            </a:pPr>
            <a:r>
              <a:rPr lang="en-US" sz="5400" b="1" dirty="0">
                <a:ln w="12700">
                  <a:solidFill>
                    <a:srgbClr val="FF0000"/>
                  </a:solidFill>
                  <a:prstDash val="solid"/>
                </a:ln>
                <a:solidFill>
                  <a:srgbClr val="FF0000"/>
                </a:solidFill>
                <a:effectLst>
                  <a:outerShdw blurRad="41275" dist="20320" dir="1800000" algn="tl" rotWithShape="0">
                    <a:srgbClr val="000000">
                      <a:alpha val="40000"/>
                    </a:srgbClr>
                  </a:outerShdw>
                </a:effectLst>
                <a:latin typeface="Arial" pitchFamily="34" charset="0"/>
              </a:rPr>
              <a:t>18.5</a:t>
            </a:r>
          </a:p>
        </p:txBody>
      </p:sp>
      <p:sp>
        <p:nvSpPr>
          <p:cNvPr id="22" name="Rectangle 21"/>
          <p:cNvSpPr/>
          <p:nvPr/>
        </p:nvSpPr>
        <p:spPr>
          <a:xfrm>
            <a:off x="4788024" y="2060848"/>
            <a:ext cx="954107" cy="923330"/>
          </a:xfrm>
          <a:prstGeom prst="rect">
            <a:avLst/>
          </a:prstGeom>
          <a:noFill/>
        </p:spPr>
        <p:txBody>
          <a:bodyPr wrap="none">
            <a:spAutoFit/>
          </a:bodyPr>
          <a:lstStyle/>
          <a:p>
            <a:pPr algn="ctr">
              <a:defRPr/>
            </a:pPr>
            <a:r>
              <a:rPr lang="en-US" sz="5400" b="1" dirty="0">
                <a:ln w="12700">
                  <a:solidFill>
                    <a:srgbClr val="FF0000"/>
                  </a:solidFill>
                  <a:prstDash val="solid"/>
                </a:ln>
                <a:solidFill>
                  <a:srgbClr val="FF0000"/>
                </a:solidFill>
                <a:effectLst>
                  <a:outerShdw blurRad="41275" dist="20320" dir="1800000" algn="tl" rotWithShape="0">
                    <a:srgbClr val="000000">
                      <a:alpha val="40000"/>
                    </a:srgbClr>
                  </a:outerShdw>
                </a:effectLst>
                <a:latin typeface="Arial" pitchFamily="34" charset="0"/>
              </a:rPr>
              <a:t>14</a:t>
            </a:r>
          </a:p>
        </p:txBody>
      </p:sp>
      <p:sp>
        <p:nvSpPr>
          <p:cNvPr id="23" name="Rectangle 22"/>
          <p:cNvSpPr/>
          <p:nvPr/>
        </p:nvSpPr>
        <p:spPr>
          <a:xfrm>
            <a:off x="1115616" y="4077072"/>
            <a:ext cx="569388" cy="923330"/>
          </a:xfrm>
          <a:prstGeom prst="rect">
            <a:avLst/>
          </a:prstGeom>
          <a:noFill/>
        </p:spPr>
        <p:txBody>
          <a:bodyPr wrap="none">
            <a:spAutoFit/>
          </a:bodyPr>
          <a:lstStyle/>
          <a:p>
            <a:pPr algn="ctr">
              <a:defRPr/>
            </a:pPr>
            <a:r>
              <a:rPr lang="en-US" sz="5400" b="1" dirty="0">
                <a:ln w="12700">
                  <a:solidFill>
                    <a:srgbClr val="FF0000"/>
                  </a:solidFill>
                  <a:prstDash val="solid"/>
                </a:ln>
                <a:solidFill>
                  <a:srgbClr val="FF0000"/>
                </a:solidFill>
                <a:effectLst>
                  <a:outerShdw blurRad="41275" dist="20320" dir="1800000" algn="tl" rotWithShape="0">
                    <a:srgbClr val="000000">
                      <a:alpha val="40000"/>
                    </a:srgbClr>
                  </a:outerShdw>
                </a:effectLst>
                <a:latin typeface="Arial" pitchFamily="34" charset="0"/>
              </a:rPr>
              <a:t>2</a:t>
            </a:r>
          </a:p>
        </p:txBody>
      </p:sp>
      <p:pic>
        <p:nvPicPr>
          <p:cNvPr id="24" name="Picture 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876425" y="3716338"/>
            <a:ext cx="996950" cy="176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8" descr="http://www.buywholefoodsonline.co.uk/media/catalog/product/cache/1/image/9df78eab33525d08d6e5fb8d27136e95/n/a/nakd_berry_delight_bar_35g_1000_6.jpg"/>
          <p:cNvPicPr>
            <a:picLocks noChangeAspect="1" noChangeArrowheads="1"/>
          </p:cNvPicPr>
          <p:nvPr/>
        </p:nvPicPr>
        <p:blipFill>
          <a:blip r:embed="rId15">
            <a:extLst>
              <a:ext uri="{28A0092B-C50C-407E-A947-70E740481C1C}">
                <a14:useLocalDpi xmlns:a14="http://schemas.microsoft.com/office/drawing/2010/main" val="0"/>
              </a:ext>
            </a:extLst>
          </a:blip>
          <a:srcRect l="4001" t="35686" r="3220" b="34534"/>
          <a:stretch>
            <a:fillRect/>
          </a:stretch>
        </p:blipFill>
        <p:spPr bwMode="auto">
          <a:xfrm>
            <a:off x="3203575" y="4292600"/>
            <a:ext cx="2952750" cy="94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25"/>
          <p:cNvSpPr/>
          <p:nvPr/>
        </p:nvSpPr>
        <p:spPr>
          <a:xfrm>
            <a:off x="4427984" y="5301208"/>
            <a:ext cx="569388" cy="923330"/>
          </a:xfrm>
          <a:prstGeom prst="rect">
            <a:avLst/>
          </a:prstGeom>
          <a:noFill/>
        </p:spPr>
        <p:txBody>
          <a:bodyPr wrap="none">
            <a:spAutoFit/>
          </a:bodyPr>
          <a:lstStyle/>
          <a:p>
            <a:pPr algn="ctr">
              <a:defRPr/>
            </a:pPr>
            <a:r>
              <a:rPr lang="en-US" sz="5400" b="1" dirty="0">
                <a:ln w="12700">
                  <a:solidFill>
                    <a:srgbClr val="FF0000"/>
                  </a:solidFill>
                  <a:prstDash val="solid"/>
                </a:ln>
                <a:solidFill>
                  <a:srgbClr val="FF0000"/>
                </a:solidFill>
                <a:effectLst>
                  <a:outerShdw blurRad="41275" dist="20320" dir="1800000" algn="tl" rotWithShape="0">
                    <a:srgbClr val="000000">
                      <a:alpha val="40000"/>
                    </a:srgbClr>
                  </a:outerShdw>
                </a:effectLst>
                <a:latin typeface="Arial" pitchFamily="34" charset="0"/>
              </a:rPr>
              <a:t>4</a:t>
            </a:r>
          </a:p>
        </p:txBody>
      </p:sp>
      <p:pic>
        <p:nvPicPr>
          <p:cNvPr id="27" name="Picture 4"/>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365875" y="3429000"/>
            <a:ext cx="1103313" cy="204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Rectangle 27"/>
          <p:cNvSpPr/>
          <p:nvPr/>
        </p:nvSpPr>
        <p:spPr>
          <a:xfrm>
            <a:off x="7524328" y="4017838"/>
            <a:ext cx="569388" cy="923330"/>
          </a:xfrm>
          <a:prstGeom prst="rect">
            <a:avLst/>
          </a:prstGeom>
          <a:noFill/>
        </p:spPr>
        <p:txBody>
          <a:bodyPr wrap="none">
            <a:spAutoFit/>
          </a:bodyPr>
          <a:lstStyle/>
          <a:p>
            <a:pPr algn="ctr">
              <a:defRPr/>
            </a:pPr>
            <a:r>
              <a:rPr lang="en-US" sz="5400" b="1" dirty="0">
                <a:ln w="12700">
                  <a:solidFill>
                    <a:srgbClr val="FF0000"/>
                  </a:solidFill>
                  <a:prstDash val="solid"/>
                </a:ln>
                <a:solidFill>
                  <a:srgbClr val="FF0000"/>
                </a:solidFill>
                <a:effectLst>
                  <a:outerShdw blurRad="41275" dist="20320" dir="1800000" algn="tl" rotWithShape="0">
                    <a:srgbClr val="000000">
                      <a:alpha val="40000"/>
                    </a:srgbClr>
                  </a:outerShdw>
                </a:effectLst>
                <a:latin typeface="Arial" pitchFamily="34" charset="0"/>
              </a:rPr>
              <a:t>2</a:t>
            </a:r>
          </a:p>
        </p:txBody>
      </p:sp>
    </p:spTree>
    <p:extLst>
      <p:ext uri="{BB962C8B-B14F-4D97-AF65-F5344CB8AC3E}">
        <p14:creationId xmlns:p14="http://schemas.microsoft.com/office/powerpoint/2010/main" val="3939038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5"/>
              <a:stretch>
                <a:fillRect/>
              </a:stretch>
            </p:blipFill>
          </mc:Choice>
          <mc:Fallback>
            <p:blipFill>
              <a:blip r:embed="rId6"/>
              <a:stretch>
                <a:fillRect/>
              </a:stretch>
            </p:blipFill>
          </mc:Fallback>
        </mc:AlternateContent>
        <p:spPr>
          <a:xfrm>
            <a:off x="539750" y="6458237"/>
            <a:ext cx="8064500" cy="190500"/>
          </a:xfrm>
          <a:prstGeom prst="rect">
            <a:avLst/>
          </a:prstGeom>
        </p:spPr>
      </p:pic>
      <p:sp>
        <p:nvSpPr>
          <p:cNvPr id="14" name="TextBox 13"/>
          <p:cNvSpPr txBox="1"/>
          <p:nvPr/>
        </p:nvSpPr>
        <p:spPr>
          <a:xfrm>
            <a:off x="8118727" y="6414442"/>
            <a:ext cx="397933" cy="261610"/>
          </a:xfrm>
          <a:prstGeom prst="rect">
            <a:avLst/>
          </a:prstGeom>
          <a:noFill/>
        </p:spPr>
        <p:txBody>
          <a:bodyPr wrap="square" rtlCol="0">
            <a:spAutoFit/>
          </a:bodyPr>
          <a:lstStyle/>
          <a:p>
            <a:pPr algn="ctr"/>
            <a:r>
              <a:rPr lang="en-US" sz="1100" dirty="0" smtClean="0">
                <a:solidFill>
                  <a:schemeClr val="tx1">
                    <a:lumMod val="50000"/>
                    <a:lumOff val="50000"/>
                  </a:schemeClr>
                </a:solidFill>
                <a:latin typeface="Arial"/>
                <a:cs typeface="Arial"/>
              </a:rPr>
              <a:t>05</a:t>
            </a:r>
            <a:endParaRPr lang="en-US" sz="1100" dirty="0">
              <a:solidFill>
                <a:schemeClr val="tx1">
                  <a:lumMod val="50000"/>
                  <a:lumOff val="50000"/>
                </a:schemeClr>
              </a:solidFill>
              <a:latin typeface="Arial"/>
              <a:cs typeface="Arial"/>
            </a:endParaRPr>
          </a:p>
        </p:txBody>
      </p:sp>
      <p:pic>
        <p:nvPicPr>
          <p:cNvPr id="11" name="Picture 2"/>
          <p:cNvPicPr>
            <a:picLocks noChangeAspect="1" noChangeArrowheads="1"/>
          </p:cNvPicPr>
          <p:nvPr/>
        </p:nvPicPr>
        <p:blipFill>
          <a:blip r:embed="rId7" cstate="print"/>
          <a:srcRect/>
          <a:stretch>
            <a:fillRect/>
          </a:stretch>
        </p:blipFill>
        <p:spPr bwMode="auto">
          <a:xfrm>
            <a:off x="1507787" y="145061"/>
            <a:ext cx="6381345" cy="6291149"/>
          </a:xfrm>
          <a:prstGeom prst="ellipse">
            <a:avLst/>
          </a:prstGeom>
          <a:noFill/>
          <a:ln w="9525">
            <a:noFill/>
            <a:miter lim="800000"/>
            <a:headEnd/>
            <a:tailEnd/>
          </a:ln>
        </p:spPr>
      </p:pic>
    </p:spTree>
    <p:extLst>
      <p:ext uri="{BB962C8B-B14F-4D97-AF65-F5344CB8AC3E}">
        <p14:creationId xmlns:p14="http://schemas.microsoft.com/office/powerpoint/2010/main" val="10524928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5"/>
              <a:stretch>
                <a:fillRect/>
              </a:stretch>
            </p:blipFill>
          </mc:Choice>
          <mc:Fallback>
            <p:blipFill>
              <a:blip r:embed="rId6"/>
              <a:stretch>
                <a:fillRect/>
              </a:stretch>
            </p:blipFill>
          </mc:Fallback>
        </mc:AlternateContent>
        <p:spPr>
          <a:xfrm>
            <a:off x="539750" y="6458237"/>
            <a:ext cx="8064500" cy="190500"/>
          </a:xfrm>
          <a:prstGeom prst="rect">
            <a:avLst/>
          </a:prstGeom>
        </p:spPr>
      </p:pic>
      <p:sp>
        <p:nvSpPr>
          <p:cNvPr id="14" name="TextBox 13"/>
          <p:cNvSpPr txBox="1"/>
          <p:nvPr/>
        </p:nvSpPr>
        <p:spPr>
          <a:xfrm>
            <a:off x="8118727" y="6414442"/>
            <a:ext cx="397933" cy="261610"/>
          </a:xfrm>
          <a:prstGeom prst="rect">
            <a:avLst/>
          </a:prstGeom>
          <a:noFill/>
        </p:spPr>
        <p:txBody>
          <a:bodyPr wrap="square" rtlCol="0">
            <a:spAutoFit/>
          </a:bodyPr>
          <a:lstStyle/>
          <a:p>
            <a:pPr algn="ctr"/>
            <a:r>
              <a:rPr lang="en-US" sz="1100" dirty="0" smtClean="0">
                <a:solidFill>
                  <a:schemeClr val="tx1">
                    <a:lumMod val="50000"/>
                    <a:lumOff val="50000"/>
                  </a:schemeClr>
                </a:solidFill>
                <a:latin typeface="Arial"/>
                <a:cs typeface="Arial"/>
              </a:rPr>
              <a:t>06</a:t>
            </a:r>
            <a:endParaRPr lang="en-US" sz="1100" dirty="0">
              <a:solidFill>
                <a:schemeClr val="tx1">
                  <a:lumMod val="50000"/>
                  <a:lumOff val="50000"/>
                </a:schemeClr>
              </a:solidFill>
              <a:latin typeface="Arial"/>
              <a:cs typeface="Arial"/>
            </a:endParaRPr>
          </a:p>
        </p:txBody>
      </p:sp>
      <p:pic>
        <p:nvPicPr>
          <p:cNvPr id="15" name="Picture 14"/>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7"/>
              <a:stretch>
                <a:fillRect/>
              </a:stretch>
            </p:blipFill>
          </mc:Choice>
          <mc:Fallback>
            <p:blipFill>
              <a:blip r:embed="rId8"/>
              <a:stretch>
                <a:fillRect/>
              </a:stretch>
            </p:blipFill>
          </mc:Fallback>
        </mc:AlternateContent>
        <p:spPr>
          <a:xfrm>
            <a:off x="0" y="0"/>
            <a:ext cx="9144000" cy="990600"/>
          </a:xfrm>
          <a:prstGeom prst="rect">
            <a:avLst/>
          </a:prstGeom>
        </p:spPr>
      </p:pic>
      <p:pic>
        <p:nvPicPr>
          <p:cNvPr id="16" name="Picture 15"/>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9"/>
              <a:stretch>
                <a:fillRect/>
              </a:stretch>
            </p:blipFill>
          </mc:Choice>
          <mc:Fallback>
            <p:blipFill>
              <a:blip r:embed="rId10"/>
              <a:stretch>
                <a:fillRect/>
              </a:stretch>
            </p:blipFill>
          </mc:Fallback>
        </mc:AlternateContent>
        <p:spPr>
          <a:xfrm>
            <a:off x="7750649" y="463418"/>
            <a:ext cx="876300" cy="330200"/>
          </a:xfrm>
          <a:prstGeom prst="rect">
            <a:avLst/>
          </a:prstGeom>
        </p:spPr>
      </p:pic>
      <p:sp>
        <p:nvSpPr>
          <p:cNvPr id="17" name="TextBox 16"/>
          <p:cNvSpPr txBox="1"/>
          <p:nvPr/>
        </p:nvSpPr>
        <p:spPr>
          <a:xfrm>
            <a:off x="478442" y="445900"/>
            <a:ext cx="4462953" cy="646331"/>
          </a:xfrm>
          <a:prstGeom prst="rect">
            <a:avLst/>
          </a:prstGeom>
          <a:noFill/>
        </p:spPr>
        <p:txBody>
          <a:bodyPr wrap="square" rtlCol="0">
            <a:spAutoFit/>
          </a:bodyPr>
          <a:lstStyle/>
          <a:p>
            <a:pPr>
              <a:defRPr/>
            </a:pPr>
            <a:r>
              <a:rPr lang="en-US" sz="3600" b="1" kern="0" dirty="0" smtClean="0">
                <a:solidFill>
                  <a:schemeClr val="tx2"/>
                </a:solidFill>
              </a:rPr>
              <a:t>Alcohol</a:t>
            </a:r>
            <a:endParaRPr lang="en-GB" sz="3600" b="1" kern="0" dirty="0">
              <a:solidFill>
                <a:schemeClr val="tx2"/>
              </a:solidFill>
            </a:endParaRPr>
          </a:p>
        </p:txBody>
      </p:sp>
      <p:pic>
        <p:nvPicPr>
          <p:cNvPr id="10"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67326" y="1459151"/>
            <a:ext cx="8409347" cy="39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06699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5"/>
              <a:stretch>
                <a:fillRect/>
              </a:stretch>
            </p:blipFill>
          </mc:Choice>
          <mc:Fallback>
            <p:blipFill>
              <a:blip r:embed="rId6"/>
              <a:stretch>
                <a:fillRect/>
              </a:stretch>
            </p:blipFill>
          </mc:Fallback>
        </mc:AlternateContent>
        <p:spPr>
          <a:xfrm>
            <a:off x="539750" y="6458237"/>
            <a:ext cx="8064500" cy="190500"/>
          </a:xfrm>
          <a:prstGeom prst="rect">
            <a:avLst/>
          </a:prstGeom>
        </p:spPr>
      </p:pic>
      <p:sp>
        <p:nvSpPr>
          <p:cNvPr id="14" name="TextBox 13"/>
          <p:cNvSpPr txBox="1"/>
          <p:nvPr/>
        </p:nvSpPr>
        <p:spPr>
          <a:xfrm>
            <a:off x="8118727" y="6414442"/>
            <a:ext cx="397933" cy="261610"/>
          </a:xfrm>
          <a:prstGeom prst="rect">
            <a:avLst/>
          </a:prstGeom>
          <a:noFill/>
        </p:spPr>
        <p:txBody>
          <a:bodyPr wrap="square" rtlCol="0">
            <a:spAutoFit/>
          </a:bodyPr>
          <a:lstStyle/>
          <a:p>
            <a:pPr algn="ctr"/>
            <a:r>
              <a:rPr lang="en-US" sz="1100" dirty="0" smtClean="0">
                <a:solidFill>
                  <a:schemeClr val="tx1">
                    <a:lumMod val="50000"/>
                    <a:lumOff val="50000"/>
                  </a:schemeClr>
                </a:solidFill>
                <a:latin typeface="Arial"/>
                <a:cs typeface="Arial"/>
              </a:rPr>
              <a:t>07</a:t>
            </a:r>
            <a:endParaRPr lang="en-US" sz="1100" dirty="0">
              <a:solidFill>
                <a:schemeClr val="tx1">
                  <a:lumMod val="50000"/>
                  <a:lumOff val="50000"/>
                </a:schemeClr>
              </a:solidFill>
              <a:latin typeface="Arial"/>
              <a:cs typeface="Arial"/>
            </a:endParaRPr>
          </a:p>
        </p:txBody>
      </p:sp>
      <p:pic>
        <p:nvPicPr>
          <p:cNvPr id="15" name="Picture 14"/>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7"/>
              <a:stretch>
                <a:fillRect/>
              </a:stretch>
            </p:blipFill>
          </mc:Choice>
          <mc:Fallback>
            <p:blipFill>
              <a:blip r:embed="rId8"/>
              <a:stretch>
                <a:fillRect/>
              </a:stretch>
            </p:blipFill>
          </mc:Fallback>
        </mc:AlternateContent>
        <p:spPr>
          <a:xfrm>
            <a:off x="0" y="0"/>
            <a:ext cx="9144000" cy="990600"/>
          </a:xfrm>
          <a:prstGeom prst="rect">
            <a:avLst/>
          </a:prstGeom>
        </p:spPr>
      </p:pic>
      <p:pic>
        <p:nvPicPr>
          <p:cNvPr id="16" name="Picture 15"/>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9"/>
              <a:stretch>
                <a:fillRect/>
              </a:stretch>
            </p:blipFill>
          </mc:Choice>
          <mc:Fallback>
            <p:blipFill>
              <a:blip r:embed="rId10"/>
              <a:stretch>
                <a:fillRect/>
              </a:stretch>
            </p:blipFill>
          </mc:Fallback>
        </mc:AlternateContent>
        <p:spPr>
          <a:xfrm>
            <a:off x="7750649" y="463418"/>
            <a:ext cx="876300" cy="330200"/>
          </a:xfrm>
          <a:prstGeom prst="rect">
            <a:avLst/>
          </a:prstGeom>
        </p:spPr>
      </p:pic>
      <p:sp>
        <p:nvSpPr>
          <p:cNvPr id="17" name="TextBox 16"/>
          <p:cNvSpPr txBox="1"/>
          <p:nvPr/>
        </p:nvSpPr>
        <p:spPr>
          <a:xfrm>
            <a:off x="478442" y="445900"/>
            <a:ext cx="4462953" cy="646331"/>
          </a:xfrm>
          <a:prstGeom prst="rect">
            <a:avLst/>
          </a:prstGeom>
          <a:noFill/>
        </p:spPr>
        <p:txBody>
          <a:bodyPr wrap="square" rtlCol="0">
            <a:spAutoFit/>
          </a:bodyPr>
          <a:lstStyle/>
          <a:p>
            <a:pPr>
              <a:defRPr/>
            </a:pPr>
            <a:r>
              <a:rPr lang="en-US" sz="3600" b="1" kern="0" dirty="0" smtClean="0">
                <a:solidFill>
                  <a:schemeClr val="tx2"/>
                </a:solidFill>
              </a:rPr>
              <a:t>Alcohol (continued)</a:t>
            </a:r>
            <a:endParaRPr lang="en-GB" sz="3600" b="1" kern="0" dirty="0">
              <a:solidFill>
                <a:schemeClr val="tx2"/>
              </a:solidFill>
            </a:endParaRPr>
          </a:p>
        </p:txBody>
      </p:sp>
      <p:pic>
        <p:nvPicPr>
          <p:cNvPr id="18" name="Picture 2" descr="https://www.drinkaware.co.uk/proxy-media/319473/self-assessment-graphic-v3.png"/>
          <p:cNvPicPr>
            <a:picLocks noChangeAspect="1" noChangeArrowheads="1"/>
          </p:cNvPicPr>
          <p:nvPr/>
        </p:nvPicPr>
        <p:blipFill>
          <a:blip r:embed="rId11">
            <a:extLst>
              <a:ext uri="{28A0092B-C50C-407E-A947-70E740481C1C}">
                <a14:useLocalDpi xmlns:a14="http://schemas.microsoft.com/office/drawing/2010/main" val="0"/>
              </a:ext>
            </a:extLst>
          </a:blip>
          <a:srcRect t="9717" b="6715"/>
          <a:stretch>
            <a:fillRect/>
          </a:stretch>
        </p:blipFill>
        <p:spPr bwMode="auto">
          <a:xfrm>
            <a:off x="270283" y="1370181"/>
            <a:ext cx="8572500" cy="4320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336214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5"/>
              <a:stretch>
                <a:fillRect/>
              </a:stretch>
            </p:blipFill>
          </mc:Choice>
          <mc:Fallback>
            <p:blipFill>
              <a:blip r:embed="rId6"/>
              <a:stretch>
                <a:fillRect/>
              </a:stretch>
            </p:blipFill>
          </mc:Fallback>
        </mc:AlternateContent>
        <p:spPr>
          <a:xfrm>
            <a:off x="539750" y="6458237"/>
            <a:ext cx="8064500" cy="190500"/>
          </a:xfrm>
          <a:prstGeom prst="rect">
            <a:avLst/>
          </a:prstGeom>
        </p:spPr>
      </p:pic>
      <p:sp>
        <p:nvSpPr>
          <p:cNvPr id="14" name="TextBox 13"/>
          <p:cNvSpPr txBox="1"/>
          <p:nvPr/>
        </p:nvSpPr>
        <p:spPr>
          <a:xfrm>
            <a:off x="8118727" y="6414442"/>
            <a:ext cx="397933" cy="261610"/>
          </a:xfrm>
          <a:prstGeom prst="rect">
            <a:avLst/>
          </a:prstGeom>
          <a:noFill/>
        </p:spPr>
        <p:txBody>
          <a:bodyPr wrap="square" rtlCol="0">
            <a:spAutoFit/>
          </a:bodyPr>
          <a:lstStyle/>
          <a:p>
            <a:pPr algn="ctr"/>
            <a:r>
              <a:rPr lang="en-US" sz="1100" dirty="0" smtClean="0">
                <a:solidFill>
                  <a:schemeClr val="tx1">
                    <a:lumMod val="50000"/>
                    <a:lumOff val="50000"/>
                  </a:schemeClr>
                </a:solidFill>
                <a:latin typeface="Arial"/>
                <a:cs typeface="Arial"/>
              </a:rPr>
              <a:t>08</a:t>
            </a:r>
            <a:endParaRPr lang="en-US" sz="1100" dirty="0">
              <a:solidFill>
                <a:schemeClr val="tx1">
                  <a:lumMod val="50000"/>
                  <a:lumOff val="50000"/>
                </a:schemeClr>
              </a:solidFill>
              <a:latin typeface="Arial"/>
              <a:cs typeface="Arial"/>
            </a:endParaRPr>
          </a:p>
        </p:txBody>
      </p:sp>
      <p:pic>
        <p:nvPicPr>
          <p:cNvPr id="15" name="Picture 14"/>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7"/>
              <a:stretch>
                <a:fillRect/>
              </a:stretch>
            </p:blipFill>
          </mc:Choice>
          <mc:Fallback>
            <p:blipFill>
              <a:blip r:embed="rId8"/>
              <a:stretch>
                <a:fillRect/>
              </a:stretch>
            </p:blipFill>
          </mc:Fallback>
        </mc:AlternateContent>
        <p:spPr>
          <a:xfrm>
            <a:off x="0" y="0"/>
            <a:ext cx="9144000" cy="990600"/>
          </a:xfrm>
          <a:prstGeom prst="rect">
            <a:avLst/>
          </a:prstGeom>
        </p:spPr>
      </p:pic>
      <p:pic>
        <p:nvPicPr>
          <p:cNvPr id="16" name="Picture 15"/>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9"/>
              <a:stretch>
                <a:fillRect/>
              </a:stretch>
            </p:blipFill>
          </mc:Choice>
          <mc:Fallback>
            <p:blipFill>
              <a:blip r:embed="rId10"/>
              <a:stretch>
                <a:fillRect/>
              </a:stretch>
            </p:blipFill>
          </mc:Fallback>
        </mc:AlternateContent>
        <p:spPr>
          <a:xfrm>
            <a:off x="7750649" y="463418"/>
            <a:ext cx="876300" cy="330200"/>
          </a:xfrm>
          <a:prstGeom prst="rect">
            <a:avLst/>
          </a:prstGeom>
        </p:spPr>
      </p:pic>
      <p:sp>
        <p:nvSpPr>
          <p:cNvPr id="17" name="TextBox 16"/>
          <p:cNvSpPr txBox="1"/>
          <p:nvPr/>
        </p:nvSpPr>
        <p:spPr>
          <a:xfrm>
            <a:off x="478442" y="445900"/>
            <a:ext cx="4462953" cy="646331"/>
          </a:xfrm>
          <a:prstGeom prst="rect">
            <a:avLst/>
          </a:prstGeom>
          <a:noFill/>
        </p:spPr>
        <p:txBody>
          <a:bodyPr wrap="square" rtlCol="0">
            <a:spAutoFit/>
          </a:bodyPr>
          <a:lstStyle/>
          <a:p>
            <a:pPr>
              <a:defRPr/>
            </a:pPr>
            <a:r>
              <a:rPr lang="en-US" sz="3600" b="1" kern="0" dirty="0" smtClean="0">
                <a:solidFill>
                  <a:schemeClr val="tx2"/>
                </a:solidFill>
              </a:rPr>
              <a:t>Physical Activity</a:t>
            </a:r>
            <a:endParaRPr lang="en-GB" sz="3600" b="1" kern="0" dirty="0">
              <a:solidFill>
                <a:schemeClr val="tx2"/>
              </a:solidFill>
            </a:endParaRPr>
          </a:p>
        </p:txBody>
      </p:sp>
      <p:pic>
        <p:nvPicPr>
          <p:cNvPr id="11" name="Picture 2" descr="http://i.emlfiles1.com/cmpimg/0/9/7/8/7/files/7995453_screenshot2016092312.38.23.png"/>
          <p:cNvPicPr>
            <a:picLocks noChangeAspect="1" noChangeArrowheads="1"/>
          </p:cNvPicPr>
          <p:nvPr/>
        </p:nvPicPr>
        <p:blipFill>
          <a:blip r:embed="rId11">
            <a:extLst>
              <a:ext uri="{28A0092B-C50C-407E-A947-70E740481C1C}">
                <a14:useLocalDpi xmlns:a14="http://schemas.microsoft.com/office/drawing/2010/main" val="0"/>
              </a:ext>
            </a:extLst>
          </a:blip>
          <a:srcRect t="5882" b="3922"/>
          <a:stretch>
            <a:fillRect/>
          </a:stretch>
        </p:blipFill>
        <p:spPr bwMode="auto">
          <a:xfrm>
            <a:off x="343229" y="1459149"/>
            <a:ext cx="8332815" cy="4105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038937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1825</Words>
  <Application>Microsoft Office PowerPoint</Application>
  <PresentationFormat>On-screen Show (4:3)</PresentationFormat>
  <Paragraphs>132</Paragraphs>
  <Slides>17</Slides>
  <Notes>17</Notes>
  <HiddenSlides>0</HiddenSlides>
  <MMClips>0</MMClips>
  <ScaleCrop>false</ScaleCrop>
  <HeadingPairs>
    <vt:vector size="4" baseType="variant">
      <vt:variant>
        <vt:lpstr>Theme</vt:lpstr>
      </vt:variant>
      <vt:variant>
        <vt:i4>3</vt:i4>
      </vt:variant>
      <vt:variant>
        <vt:lpstr>Slide Titles</vt:lpstr>
      </vt:variant>
      <vt:variant>
        <vt:i4>17</vt:i4>
      </vt:variant>
    </vt:vector>
  </HeadingPairs>
  <TitlesOfParts>
    <vt:vector size="20" baseType="lpstr">
      <vt:lpstr>Office Theme</vt:lpstr>
      <vt:lpstr>1_Custom Design</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McCadden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Neill</dc:creator>
  <cp:lastModifiedBy> Michael Purkess</cp:lastModifiedBy>
  <cp:revision>47</cp:revision>
  <dcterms:created xsi:type="dcterms:W3CDTF">2017-06-14T09:07:21Z</dcterms:created>
  <dcterms:modified xsi:type="dcterms:W3CDTF">2018-03-21T12:22:20Z</dcterms:modified>
</cp:coreProperties>
</file>